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485" r:id="rId2"/>
    <p:sldId id="526" r:id="rId3"/>
    <p:sldId id="520" r:id="rId4"/>
    <p:sldId id="521" r:id="rId5"/>
    <p:sldId id="527" r:id="rId6"/>
    <p:sldId id="528" r:id="rId7"/>
    <p:sldId id="522" r:id="rId8"/>
    <p:sldId id="531" r:id="rId9"/>
    <p:sldId id="510" r:id="rId10"/>
    <p:sldId id="497" r:id="rId11"/>
    <p:sldId id="498" r:id="rId12"/>
    <p:sldId id="523" r:id="rId13"/>
    <p:sldId id="499" r:id="rId14"/>
    <p:sldId id="500" r:id="rId15"/>
    <p:sldId id="274" r:id="rId16"/>
    <p:sldId id="282" r:id="rId17"/>
    <p:sldId id="283" r:id="rId18"/>
    <p:sldId id="524" r:id="rId19"/>
    <p:sldId id="489" r:id="rId20"/>
    <p:sldId id="508" r:id="rId21"/>
    <p:sldId id="487" r:id="rId22"/>
    <p:sldId id="448" r:id="rId23"/>
    <p:sldId id="525" r:id="rId24"/>
    <p:sldId id="529" r:id="rId25"/>
    <p:sldId id="516" r:id="rId26"/>
    <p:sldId id="530" r:id="rId27"/>
    <p:sldId id="518"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5D9384-29C1-3AE9-840E-E69E9E8362AD}" name="Dr. Mieke Moerman" initials="DMM" userId="3c6eefe512409f47" providerId="Windows Live"/>
  <p188:author id="{CF4405B0-599C-10A1-0266-AE6B3864862D}" name="Feline Godon" initials="FG" userId="5c2b57ff9c637ae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0CF"/>
    <a:srgbClr val="FFC000"/>
    <a:srgbClr val="F8F8F8"/>
    <a:srgbClr val="333333"/>
    <a:srgbClr val="00C3D2"/>
    <a:srgbClr val="F7F7F5"/>
    <a:srgbClr val="DDDDDD"/>
    <a:srgbClr val="4D8B94"/>
    <a:srgbClr val="434343"/>
    <a:srgbClr val="92CF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4" autoAdjust="0"/>
    <p:restoredTop sz="75948" autoAdjust="0"/>
  </p:normalViewPr>
  <p:slideViewPr>
    <p:cSldViewPr snapToGrid="0" snapToObjects="1" showGuides="1">
      <p:cViewPr varScale="1">
        <p:scale>
          <a:sx n="62" d="100"/>
          <a:sy n="62" d="100"/>
        </p:scale>
        <p:origin x="1910" y="62"/>
      </p:cViewPr>
      <p:guideLst>
        <p:guide orient="horz" pos="2160"/>
        <p:guide pos="3908"/>
      </p:guideLst>
    </p:cSldViewPr>
  </p:slideViewPr>
  <p:notesTextViewPr>
    <p:cViewPr>
      <p:scale>
        <a:sx n="1" d="1"/>
        <a:sy n="1" d="1"/>
      </p:scale>
      <p:origin x="0" y="0"/>
    </p:cViewPr>
  </p:notesTextViewPr>
  <p:sorterViewPr>
    <p:cViewPr varScale="1">
      <p:scale>
        <a:sx n="1" d="1"/>
        <a:sy n="1" d="1"/>
      </p:scale>
      <p:origin x="0" y="-62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7A96D-5EEF-964D-96DA-233642DB80AC}" type="datetimeFigureOut">
              <a:rPr lang="nl-BE" smtClean="0"/>
              <a:t>15/05/2024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FEB9A-DE1E-4E47-996F-1FE7A1D0CE2A}" type="slidenum">
              <a:rPr lang="nl-BE" smtClean="0"/>
              <a:t>‹#›</a:t>
            </a:fld>
            <a:endParaRPr lang="nl-BE"/>
          </a:p>
        </p:txBody>
      </p:sp>
    </p:spTree>
    <p:extLst>
      <p:ext uri="{BB962C8B-B14F-4D97-AF65-F5344CB8AC3E}">
        <p14:creationId xmlns:p14="http://schemas.microsoft.com/office/powerpoint/2010/main" val="91523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apologize for my absence, but nevertheless, I hope you will enjoy this prerecording.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 like to talk to you about a very up-to-date topic, VR BM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in the same breath, I’d like to present to you the UEP BM committee.</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a:t>
            </a:fld>
            <a:endParaRPr lang="nl-BE"/>
          </a:p>
        </p:txBody>
      </p:sp>
    </p:spTree>
    <p:extLst>
      <p:ext uri="{BB962C8B-B14F-4D97-AF65-F5344CB8AC3E}">
        <p14:creationId xmlns:p14="http://schemas.microsoft.com/office/powerpoint/2010/main" val="2519180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it appears that swallowing problems occur in 4% of our adult population and dysphonia in 3-9%. Furthermore, dysphagia and dysphonia has a prevalence of up to 80%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Parkinsons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disease, up to 84-93% in Alzheimer and 40% in H&amp;N oncology patients.</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10</a:t>
            </a:fld>
            <a:endParaRPr lang="nl-BE"/>
          </a:p>
        </p:txBody>
      </p:sp>
    </p:spTree>
    <p:extLst>
      <p:ext uri="{BB962C8B-B14F-4D97-AF65-F5344CB8AC3E}">
        <p14:creationId xmlns:p14="http://schemas.microsoft.com/office/powerpoint/2010/main" val="112793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mounts to hundreds of thousands to million people!</a:t>
            </a: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going back to the literature search concerning Voice related biomarkers:</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11</a:t>
            </a:fld>
            <a:endParaRPr lang="nl-BE"/>
          </a:p>
        </p:txBody>
      </p:sp>
    </p:spTree>
    <p:extLst>
      <p:ext uri="{BB962C8B-B14F-4D97-AF65-F5344CB8AC3E}">
        <p14:creationId xmlns:p14="http://schemas.microsoft.com/office/powerpoint/2010/main" val="219463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promised to guide you through this overloaded slide.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12</a:t>
            </a:fld>
            <a:endParaRPr lang="nl-BE"/>
          </a:p>
        </p:txBody>
      </p:sp>
    </p:spTree>
    <p:extLst>
      <p:ext uri="{BB962C8B-B14F-4D97-AF65-F5344CB8AC3E}">
        <p14:creationId xmlns:p14="http://schemas.microsoft.com/office/powerpoint/2010/main" val="286530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short, manuscripts describe two things: a variety of diseases are associated with voice changes as a symptom and vice versa, voice changes can indicate illness or the onset of disease</a:t>
            </a:r>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13</a:t>
            </a:fld>
            <a:endParaRPr lang="nl-BE"/>
          </a:p>
        </p:txBody>
      </p:sp>
    </p:spTree>
    <p:extLst>
      <p:ext uri="{BB962C8B-B14F-4D97-AF65-F5344CB8AC3E}">
        <p14:creationId xmlns:p14="http://schemas.microsoft.com/office/powerpoint/2010/main" val="2262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…such 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Neurodegenerative diseases and Parkinson’s  disease.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14</a:t>
            </a:fld>
            <a:endParaRPr lang="nl-BE"/>
          </a:p>
        </p:txBody>
      </p:sp>
    </p:spTree>
    <p:extLst>
      <p:ext uri="{BB962C8B-B14F-4D97-AF65-F5344CB8AC3E}">
        <p14:creationId xmlns:p14="http://schemas.microsoft.com/office/powerpoint/2010/main" val="116733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Mette Pedersen one of our UEP BMC members and her team has dived deeply into the literature. She studied 47 papers published between 2013 and 2018 and 51 papers published between 2019 and 2023</a:t>
            </a:r>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15</a:t>
            </a:fld>
            <a:endParaRPr lang="nl-BE"/>
          </a:p>
        </p:txBody>
      </p:sp>
    </p:spTree>
    <p:extLst>
      <p:ext uri="{BB962C8B-B14F-4D97-AF65-F5344CB8AC3E}">
        <p14:creationId xmlns:p14="http://schemas.microsoft.com/office/powerpoint/2010/main" val="104728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Mette Pedersen one of our UEP BMC members and her team has dived deeply into the literature. She studied 47 papers published between 2013 and 2018 and 51 papers published between 2019 and 2023</a:t>
            </a:r>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16</a:t>
            </a:fld>
            <a:endParaRPr lang="nl-BE"/>
          </a:p>
        </p:txBody>
      </p:sp>
    </p:spTree>
    <p:extLst>
      <p:ext uri="{BB962C8B-B14F-4D97-AF65-F5344CB8AC3E}">
        <p14:creationId xmlns:p14="http://schemas.microsoft.com/office/powerpoint/2010/main" val="418383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appeared that the most frequently used VR parameters for evaluating PD are acoustic features and the VHI. The perceptual evaluation (GRB) and laryngoscopy, are much less applied.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this emphasizes the multidimensionality of voice, which I will discuss and elaborate on in a moment.</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AI is also mentioned in the literature as a means to include more parameters and thus obtain a more accurate BM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17</a:t>
            </a:fld>
            <a:endParaRPr lang="nl-BE"/>
          </a:p>
        </p:txBody>
      </p:sp>
    </p:spTree>
    <p:extLst>
      <p:ext uri="{BB962C8B-B14F-4D97-AF65-F5344CB8AC3E}">
        <p14:creationId xmlns:p14="http://schemas.microsoft.com/office/powerpoint/2010/main" val="13391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conclude our literature review, we must admit that there is a huge BUT</a:t>
            </a: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18</a:t>
            </a:fld>
            <a:endParaRPr lang="nl-BE"/>
          </a:p>
        </p:txBody>
      </p:sp>
    </p:spTree>
    <p:extLst>
      <p:ext uri="{BB962C8B-B14F-4D97-AF65-F5344CB8AC3E}">
        <p14:creationId xmlns:p14="http://schemas.microsoft.com/office/powerpoint/2010/main" val="1005363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Many reports concerning Voice related biomarkers in Alzheimer, MS, Rheumatoid arthritis, mental health (depression, schizophrenia), cardiovascular diseases and diabetes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conflate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voice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with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speech</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language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articulation, rhythm, semantics, word finding etc. </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19</a:t>
            </a:fld>
            <a:endParaRPr lang="nl-BE"/>
          </a:p>
        </p:txBody>
      </p:sp>
    </p:spTree>
    <p:extLst>
      <p:ext uri="{BB962C8B-B14F-4D97-AF65-F5344CB8AC3E}">
        <p14:creationId xmlns:p14="http://schemas.microsoft.com/office/powerpoint/2010/main" val="261388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committee was established one year ago with the aim of exploring possible BM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Phoniatry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chose to start research into VR BM as the first. In this talk I introduce you to the committee’s work and insights.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direct your questions to our member Mette P who represents our committee in person with you in Zagreb.</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a:t>
            </a:fld>
            <a:endParaRPr lang="nl-BE"/>
          </a:p>
        </p:txBody>
      </p:sp>
    </p:spTree>
    <p:extLst>
      <p:ext uri="{BB962C8B-B14F-4D97-AF65-F5344CB8AC3E}">
        <p14:creationId xmlns:p14="http://schemas.microsoft.com/office/powerpoint/2010/main" val="231694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should be clear that these manuscripts are not entirely coherent with our phoniatric definition of voice physiological processes, production or voice changes. Voice is not the same as SPEECH. Voice must be viewed separately from the influences of speech and language</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all, pure voice production concerns events at the level of the vocal folds and has nothing to do with resonance, articulation or prosody. And this alone is complicated enough</a:t>
            </a: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Focusing on mere voice production, we must take into account its multidimensionality</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20</a:t>
            </a:fld>
            <a:endParaRPr lang="nl-BE"/>
          </a:p>
        </p:txBody>
      </p:sp>
    </p:spTree>
    <p:extLst>
      <p:ext uri="{BB962C8B-B14F-4D97-AF65-F5344CB8AC3E}">
        <p14:creationId xmlns:p14="http://schemas.microsoft.com/office/powerpoint/2010/main" val="94487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Relying on the publication of 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Dejonckere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others (2001), a good understanding of the Voice physiology is based on 5 dimensions: Perception, acoustics, visualization, aerodynamics and self assessment. This implies that the acoustics alone is not sufficient to obtain a clear and accurate VR BM reflecting voice production. If possible, we should embrace more dimensions, keeping in mind that the administration process is as simple as possible for the individual.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Next to that, we must realize that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until today - the intervention of a healthcare provider is required as far as the 'visualization' dimension is concerned and actually also as far as the perceptual assessment is concerned</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except for acoustics and some of the aerodynamic measurements, none of these dimensions can be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objectively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measured</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21</a:t>
            </a:fld>
            <a:endParaRPr lang="nl-BE"/>
          </a:p>
        </p:txBody>
      </p:sp>
    </p:spTree>
    <p:extLst>
      <p:ext uri="{BB962C8B-B14F-4D97-AF65-F5344CB8AC3E}">
        <p14:creationId xmlns:p14="http://schemas.microsoft.com/office/powerpoint/2010/main" val="1730282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brings us to future perspectives on innovation: wouldn't it be nice if we could get a digital test that the person could perform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themselve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that could be used for screening, triage, diagnosis, therapeutic monitoring and self-monitoring? Wouldn't it be great if we could get a virtual test that is available, accessible and affordable worldwide?</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22</a:t>
            </a:fld>
            <a:endParaRPr lang="nl-BE"/>
          </a:p>
        </p:txBody>
      </p:sp>
    </p:spTree>
    <p:extLst>
      <p:ext uri="{BB962C8B-B14F-4D97-AF65-F5344CB8AC3E}">
        <p14:creationId xmlns:p14="http://schemas.microsoft.com/office/powerpoint/2010/main" val="164913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Based on all the foregoing, the UEP biomarker committee developed a protocol and would like to start applying it  in  clinical trials in patients with PD and other NDD</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23</a:t>
            </a:fld>
            <a:endParaRPr lang="nl-BE"/>
          </a:p>
        </p:txBody>
      </p:sp>
    </p:spTree>
    <p:extLst>
      <p:ext uri="{BB962C8B-B14F-4D97-AF65-F5344CB8AC3E}">
        <p14:creationId xmlns:p14="http://schemas.microsoft.com/office/powerpoint/2010/main" val="390790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committee suggests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to keep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at least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following parameters, considering their importance in the glottal closure: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G&amp;B from the GRBAS</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NHR, Shimmer, loudness and Voicing quantification parameters</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MPT, Glottal Closure quotient and flow declination rate (eventually via inverse filtering)</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Specific items of the VHI related to glottal closure/voicing</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24</a:t>
            </a:fld>
            <a:endParaRPr lang="nl-BE"/>
          </a:p>
        </p:txBody>
      </p:sp>
    </p:spTree>
    <p:extLst>
      <p:ext uri="{BB962C8B-B14F-4D97-AF65-F5344CB8AC3E}">
        <p14:creationId xmlns:p14="http://schemas.microsoft.com/office/powerpoint/2010/main" val="104309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we also have a request for you:</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25</a:t>
            </a:fld>
            <a:endParaRPr lang="nl-BE"/>
          </a:p>
        </p:txBody>
      </p:sp>
    </p:spTree>
    <p:extLst>
      <p:ext uri="{BB962C8B-B14F-4D97-AF65-F5344CB8AC3E}">
        <p14:creationId xmlns:p14="http://schemas.microsoft.com/office/powerpoint/2010/main" val="3663070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26</a:t>
            </a:fld>
            <a:endParaRPr lang="nl-BE"/>
          </a:p>
        </p:txBody>
      </p:sp>
    </p:spTree>
    <p:extLst>
      <p:ext uri="{BB962C8B-B14F-4D97-AF65-F5344CB8AC3E}">
        <p14:creationId xmlns:p14="http://schemas.microsoft.com/office/powerpoint/2010/main" val="2772362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questions or participation, please contact prof. Mette Pedersen.</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thank you for your attention and sincerely hope for a fruitful continuation of the committee's work.</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27</a:t>
            </a:fld>
            <a:endParaRPr lang="nl-BE"/>
          </a:p>
        </p:txBody>
      </p:sp>
    </p:spTree>
    <p:extLst>
      <p:ext uri="{BB962C8B-B14F-4D97-AF65-F5344CB8AC3E}">
        <p14:creationId xmlns:p14="http://schemas.microsoft.com/office/powerpoint/2010/main" val="102533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first of all, before dealing with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Voice Related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Biomarkers, I’d like to mention the definition of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a biomarker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-tout court: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biomarker can be defined as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 characteristic that is </a:t>
            </a: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objectively</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measured and evaluated as an indicator of normal biological processes, pathogenic processes, or pharmacologic responses to a therapeutic intervention.”</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means that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Molecular, histologic, radiographic, or physiologic characteristics are types of biomarkers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that a biomarker must have a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prognostic/predictive value &amp; monitoring value</a:t>
            </a: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3</a:t>
            </a:fld>
            <a:endParaRPr lang="nl-BE"/>
          </a:p>
        </p:txBody>
      </p:sp>
    </p:spTree>
    <p:extLst>
      <p:ext uri="{BB962C8B-B14F-4D97-AF65-F5344CB8AC3E}">
        <p14:creationId xmlns:p14="http://schemas.microsoft.com/office/powerpoint/2010/main" val="208883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definition, a BM fulfills certain conditions and at least the following 3:</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high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specificity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This means that the objectively measured characteristic does what it claims it does. A narrow focus is elementary in a good specificity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4</a:t>
            </a:fld>
            <a:endParaRPr lang="nl-BE"/>
          </a:p>
        </p:txBody>
      </p:sp>
    </p:spTree>
    <p:extLst>
      <p:ext uri="{BB962C8B-B14F-4D97-AF65-F5344CB8AC3E}">
        <p14:creationId xmlns:p14="http://schemas.microsoft.com/office/powerpoint/2010/main" val="61715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Calibri" panose="020F0502020204030204" pitchFamily="34" charset="0"/>
              <a:buChar cha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Effectiveness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biomarker hast to make sense. From a clinical-practical standpoint, a good biomarker helps preventing death or life threatening situations</a:t>
            </a:r>
          </a:p>
          <a:p>
            <a:pPr marL="0" lvl="0" indent="0">
              <a:lnSpc>
                <a:spcPct val="107000"/>
              </a:lnSpc>
              <a:spcAft>
                <a:spcPts val="800"/>
              </a:spcAft>
              <a:buFont typeface="Calibri" panose="020F050202020403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5</a:t>
            </a:fld>
            <a:endParaRPr lang="nl-BE"/>
          </a:p>
        </p:txBody>
      </p:sp>
    </p:spTree>
    <p:extLst>
      <p:ext uri="{BB962C8B-B14F-4D97-AF65-F5344CB8AC3E}">
        <p14:creationId xmlns:p14="http://schemas.microsoft.com/office/powerpoint/2010/main" val="274478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of course, in view of societal costs, a BM must also be efficient, in other words, the process for determining a BM must be cost-effective in terms of both the technical aspects as the time spent. So, the simpler the process the better. The more accessible, the better. And here we are thinking of a simple test on a PC or an iPhone, without the need to involve a (more expensive) healthcare provider</a:t>
            </a:r>
          </a:p>
          <a:p>
            <a:pPr marL="0" lvl="0" indent="0">
              <a:lnSpc>
                <a:spcPct val="107000"/>
              </a:lnSpc>
              <a:spcAft>
                <a:spcPts val="800"/>
              </a:spcAft>
              <a:buFont typeface="Calibri" panose="020F0502020204030204" pitchFamily="34" charset="0"/>
              <a:buNone/>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Narrowing down to the topic of our title, namely “</a:t>
            </a: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voice related biomarkers”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more specifically, the UEP BMC examined the literature to see what already existed, - what is already known about this very innovative subject?</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alibri" panose="020F050202020403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6</a:t>
            </a:fld>
            <a:endParaRPr lang="nl-BE"/>
          </a:p>
        </p:txBody>
      </p:sp>
    </p:spTree>
    <p:extLst>
      <p:ext uri="{BB962C8B-B14F-4D97-AF65-F5344CB8AC3E}">
        <p14:creationId xmlns:p14="http://schemas.microsoft.com/office/powerpoint/2010/main" val="71972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it appears that the term “voice related biomarker” occurs quite frequently. Our esteemed colleagues, Ramon Hernandez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Villoria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Mette Pedersen and Neveen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Nashaat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have compiled a list of manuscripts, as you can see in this slide.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please, Do not try to read what is written there, I will guide you through it in a minute</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7</a:t>
            </a:fld>
            <a:endParaRPr lang="nl-BE"/>
          </a:p>
        </p:txBody>
      </p:sp>
    </p:spTree>
    <p:extLst>
      <p:ext uri="{BB962C8B-B14F-4D97-AF65-F5344CB8AC3E}">
        <p14:creationId xmlns:p14="http://schemas.microsoft.com/office/powerpoint/2010/main" val="345624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But first of all, back to “the what”. Although it may prove trivial, I would still like to reflect on the content and subjects of phoniatrics and more specifically on what "voice" means to 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phoniatrist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phoniatrists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distinguish between sound production, which takes place at the level of the vocal folds, and the audible end result,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speech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where the sound produced undergoes abundant influences, such as resonator and articulatory influences during its passage through the vocal tract. We also make a distinction between speech and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language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latter requires accurate cognitive functioning for e.g. word finding, rhythm, prosody.</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8</a:t>
            </a:fld>
            <a:endParaRPr lang="nl-BE"/>
          </a:p>
        </p:txBody>
      </p:sp>
    </p:spTree>
    <p:extLst>
      <p:ext uri="{BB962C8B-B14F-4D97-AF65-F5344CB8AC3E}">
        <p14:creationId xmlns:p14="http://schemas.microsoft.com/office/powerpoint/2010/main" val="3663233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Phoniatricians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consider “voice related biomarkers” as the characteristics of everything that has to do with sound production, in particular the glottal functions (ventilation, phonation and airway protection). At the same time one must be able to objectively measure and evaluate these characteristics. And because we want the biomarker to be as effective and efficient as possible, the challenge lies in matching it with life-threatening situations on the one hand and with simple and clear processes on the other.</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That is why the UEP BMC wants to start from the physiological events of the glottis and more specifically around the glottal closure.</a:t>
            </a:r>
            <a:endParaRPr lang="nl-B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Indeed, the glottal closure bridges the gap between sound production and swallowing. The closure of the vocal cords is paramount for both physiological processes and above 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especially affects a huge number of persons: </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jdelijke aanduiding voor dianummer 3"/>
          <p:cNvSpPr>
            <a:spLocks noGrp="1"/>
          </p:cNvSpPr>
          <p:nvPr>
            <p:ph type="sldNum" sz="quarter" idx="5"/>
          </p:nvPr>
        </p:nvSpPr>
        <p:spPr/>
        <p:txBody>
          <a:bodyPr/>
          <a:lstStyle/>
          <a:p>
            <a:fld id="{5A8FEB9A-DE1E-4E47-996F-1FE7A1D0CE2A}" type="slidenum">
              <a:rPr lang="nl-BE" smtClean="0"/>
              <a:t>9</a:t>
            </a:fld>
            <a:endParaRPr lang="nl-BE"/>
          </a:p>
        </p:txBody>
      </p:sp>
    </p:spTree>
    <p:extLst>
      <p:ext uri="{BB962C8B-B14F-4D97-AF65-F5344CB8AC3E}">
        <p14:creationId xmlns:p14="http://schemas.microsoft.com/office/powerpoint/2010/main" val="2007573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5CD19-BBBA-4C45-A846-B5FFDB882FB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C3A02FD-15DE-8940-B98A-4641E55E48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C800A3A0-4953-5D42-A478-F3B3D2702D15}"/>
              </a:ext>
            </a:extLst>
          </p:cNvPr>
          <p:cNvSpPr>
            <a:spLocks noGrp="1"/>
          </p:cNvSpPr>
          <p:nvPr>
            <p:ph type="sldNum" sz="quarter" idx="12"/>
          </p:nvPr>
        </p:nvSpPr>
        <p:spPr/>
        <p:txBody>
          <a:bodyPr/>
          <a:lstStyle>
            <a:lvl1pPr>
              <a:defRPr>
                <a:latin typeface="Raleway" pitchFamily="2" charset="77"/>
              </a:defRPr>
            </a:lvl1pPr>
          </a:lstStyle>
          <a:p>
            <a:fld id="{B9CC77BE-9C31-E44C-BB9E-EE1BF888A0FF}" type="slidenum">
              <a:rPr lang="nl-BE" smtClean="0"/>
              <a:pPr/>
              <a:t>‹#›</a:t>
            </a:fld>
            <a:endParaRPr lang="nl-BE" dirty="0"/>
          </a:p>
        </p:txBody>
      </p:sp>
    </p:spTree>
    <p:extLst>
      <p:ext uri="{BB962C8B-B14F-4D97-AF65-F5344CB8AC3E}">
        <p14:creationId xmlns:p14="http://schemas.microsoft.com/office/powerpoint/2010/main" val="233450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9" name="Tijdelijke aanduiding voor dianummer 5">
            <a:extLst>
              <a:ext uri="{FF2B5EF4-FFF2-40B4-BE49-F238E27FC236}">
                <a16:creationId xmlns:a16="http://schemas.microsoft.com/office/drawing/2014/main" id="{D259655C-48CE-B645-9418-4C6C14E21267}"/>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0" name="©  2021 Biogazelle | All rights reserved">
            <a:extLst>
              <a:ext uri="{FF2B5EF4-FFF2-40B4-BE49-F238E27FC236}">
                <a16:creationId xmlns:a16="http://schemas.microsoft.com/office/drawing/2014/main" id="{A12ADBC5-E44C-594C-8C23-1B456B017B0B}"/>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1" name="Lijn">
            <a:extLst>
              <a:ext uri="{FF2B5EF4-FFF2-40B4-BE49-F238E27FC236}">
                <a16:creationId xmlns:a16="http://schemas.microsoft.com/office/drawing/2014/main" id="{EBF8DFC8-B0A0-A543-B632-75859FCF4B48}"/>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2" name="Biogazelle Sales Presentation">
            <a:extLst>
              <a:ext uri="{FF2B5EF4-FFF2-40B4-BE49-F238E27FC236}">
                <a16:creationId xmlns:a16="http://schemas.microsoft.com/office/drawing/2014/main" id="{FD5C6243-C265-B84C-8E32-FDF6DD44F62D}"/>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7" name="Afbeelding 6">
            <a:extLst>
              <a:ext uri="{FF2B5EF4-FFF2-40B4-BE49-F238E27FC236}">
                <a16:creationId xmlns:a16="http://schemas.microsoft.com/office/drawing/2014/main" id="{FC2D5030-40C6-0C4B-B583-BAB52966C849}"/>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22373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1F7B2-4463-0747-BDA0-D7AC186823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CF1235F-0114-3F42-90CE-5E7F0D092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79786B4-1AE2-2547-BC1E-ED93B6BBA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2" name="Tijdelijke aanduiding voor dianummer 5">
            <a:extLst>
              <a:ext uri="{FF2B5EF4-FFF2-40B4-BE49-F238E27FC236}">
                <a16:creationId xmlns:a16="http://schemas.microsoft.com/office/drawing/2014/main" id="{198CCCB9-712D-BF49-B34F-7493AFAE68BE}"/>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3" name="©  2021 Biogazelle | All rights reserved">
            <a:extLst>
              <a:ext uri="{FF2B5EF4-FFF2-40B4-BE49-F238E27FC236}">
                <a16:creationId xmlns:a16="http://schemas.microsoft.com/office/drawing/2014/main" id="{829AE361-8CF9-A24B-8625-8D5676E72F79}"/>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4" name="Lijn">
            <a:extLst>
              <a:ext uri="{FF2B5EF4-FFF2-40B4-BE49-F238E27FC236}">
                <a16:creationId xmlns:a16="http://schemas.microsoft.com/office/drawing/2014/main" id="{17E3371D-59F2-EB47-A326-8D7ED5CE7583}"/>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5" name="Biogazelle Sales Presentation">
            <a:extLst>
              <a:ext uri="{FF2B5EF4-FFF2-40B4-BE49-F238E27FC236}">
                <a16:creationId xmlns:a16="http://schemas.microsoft.com/office/drawing/2014/main" id="{782768B0-A4CA-4E47-8B1F-DF1D97290317}"/>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10" name="Afbeelding 9">
            <a:extLst>
              <a:ext uri="{FF2B5EF4-FFF2-40B4-BE49-F238E27FC236}">
                <a16:creationId xmlns:a16="http://schemas.microsoft.com/office/drawing/2014/main" id="{49DDC957-6A37-3A4F-A2FA-F62805629C48}"/>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300520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1AFB3-A593-6C4C-B931-730F4920E5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20514927-08C9-9742-A1A0-5A534F962D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F7C698B4-C52E-8A47-956E-BA35215E2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2" name="Tijdelijke aanduiding voor dianummer 5">
            <a:extLst>
              <a:ext uri="{FF2B5EF4-FFF2-40B4-BE49-F238E27FC236}">
                <a16:creationId xmlns:a16="http://schemas.microsoft.com/office/drawing/2014/main" id="{83E52D9D-F85E-FE46-A535-7D63DAD50A30}"/>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3" name="©  2021 Biogazelle | All rights reserved">
            <a:extLst>
              <a:ext uri="{FF2B5EF4-FFF2-40B4-BE49-F238E27FC236}">
                <a16:creationId xmlns:a16="http://schemas.microsoft.com/office/drawing/2014/main" id="{6B8C7AB5-125E-0D42-8E02-AECCD581EC51}"/>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4" name="Lijn">
            <a:extLst>
              <a:ext uri="{FF2B5EF4-FFF2-40B4-BE49-F238E27FC236}">
                <a16:creationId xmlns:a16="http://schemas.microsoft.com/office/drawing/2014/main" id="{01978056-6269-CA4A-BA14-71D94C2FBB8F}"/>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5" name="Biogazelle Sales Presentation">
            <a:extLst>
              <a:ext uri="{FF2B5EF4-FFF2-40B4-BE49-F238E27FC236}">
                <a16:creationId xmlns:a16="http://schemas.microsoft.com/office/drawing/2014/main" id="{E3FE43FD-F880-E648-91E9-71EF4E5AC0E0}"/>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10" name="Afbeelding 9">
            <a:extLst>
              <a:ext uri="{FF2B5EF4-FFF2-40B4-BE49-F238E27FC236}">
                <a16:creationId xmlns:a16="http://schemas.microsoft.com/office/drawing/2014/main" id="{4DE32EAA-CFC7-C848-8A91-E611D81995C4}"/>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105769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482B0-7580-AD48-BB31-B9A6D3F4020E}"/>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3" name="Tijdelijke aanduiding voor verticale tekst 2">
            <a:extLst>
              <a:ext uri="{FF2B5EF4-FFF2-40B4-BE49-F238E27FC236}">
                <a16:creationId xmlns:a16="http://schemas.microsoft.com/office/drawing/2014/main" id="{162D7C82-8B4B-0140-8CED-E408B7530FC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5">
            <a:extLst>
              <a:ext uri="{FF2B5EF4-FFF2-40B4-BE49-F238E27FC236}">
                <a16:creationId xmlns:a16="http://schemas.microsoft.com/office/drawing/2014/main" id="{E4A4201E-CC31-C549-B49B-F72AEB2D2DD0}"/>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2" name="©  2021 Biogazelle | All rights reserved">
            <a:extLst>
              <a:ext uri="{FF2B5EF4-FFF2-40B4-BE49-F238E27FC236}">
                <a16:creationId xmlns:a16="http://schemas.microsoft.com/office/drawing/2014/main" id="{B85C2FF3-13F9-EB48-AB4B-3B75FA36FAA6}"/>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3" name="Lijn">
            <a:extLst>
              <a:ext uri="{FF2B5EF4-FFF2-40B4-BE49-F238E27FC236}">
                <a16:creationId xmlns:a16="http://schemas.microsoft.com/office/drawing/2014/main" id="{333C3CEB-E9F2-1A45-90DD-2128E5E0B47D}"/>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4" name="Biogazelle Sales Presentation">
            <a:extLst>
              <a:ext uri="{FF2B5EF4-FFF2-40B4-BE49-F238E27FC236}">
                <a16:creationId xmlns:a16="http://schemas.microsoft.com/office/drawing/2014/main" id="{D6927AEF-765B-264C-B1EA-66508038ED94}"/>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9" name="Afbeelding 8">
            <a:extLst>
              <a:ext uri="{FF2B5EF4-FFF2-40B4-BE49-F238E27FC236}">
                <a16:creationId xmlns:a16="http://schemas.microsoft.com/office/drawing/2014/main" id="{A12555E2-1E99-8643-B375-BE435EC9B5C6}"/>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182385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E186D95-E241-F448-AF27-FA9D36E323A0}"/>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4303459-881F-E846-B937-43158A8FEF8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5">
            <a:extLst>
              <a:ext uri="{FF2B5EF4-FFF2-40B4-BE49-F238E27FC236}">
                <a16:creationId xmlns:a16="http://schemas.microsoft.com/office/drawing/2014/main" id="{9554D987-BDF6-AA46-AFD4-F76A854E1882}"/>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2" name="©  2021 Biogazelle | All rights reserved">
            <a:extLst>
              <a:ext uri="{FF2B5EF4-FFF2-40B4-BE49-F238E27FC236}">
                <a16:creationId xmlns:a16="http://schemas.microsoft.com/office/drawing/2014/main" id="{DC202FEE-A4D4-7A49-BF5E-12BAFAF6BC9B}"/>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3" name="Lijn">
            <a:extLst>
              <a:ext uri="{FF2B5EF4-FFF2-40B4-BE49-F238E27FC236}">
                <a16:creationId xmlns:a16="http://schemas.microsoft.com/office/drawing/2014/main" id="{4AC39C69-5955-2349-B586-1E676EB4BF5A}"/>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4" name="Biogazelle Sales Presentation">
            <a:extLst>
              <a:ext uri="{FF2B5EF4-FFF2-40B4-BE49-F238E27FC236}">
                <a16:creationId xmlns:a16="http://schemas.microsoft.com/office/drawing/2014/main" id="{597BBD4F-2DA0-274E-A334-7D7023A88AFF}"/>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9" name="Afbeelding 8">
            <a:extLst>
              <a:ext uri="{FF2B5EF4-FFF2-40B4-BE49-F238E27FC236}">
                <a16:creationId xmlns:a16="http://schemas.microsoft.com/office/drawing/2014/main" id="{E24A5980-3CE6-2948-BA03-41BD08D4F4AA}"/>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296179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44970-F667-B14B-94D5-60BFDDC3A178}"/>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0F91523E-F36D-4F4A-A21E-9169C4BD7725}"/>
              </a:ext>
            </a:extLst>
          </p:cNvPr>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8B5C8B40-C04A-864F-887E-E5757F4C8C5E}"/>
              </a:ext>
            </a:extLst>
          </p:cNvPr>
          <p:cNvSpPr>
            <a:spLocks noGrp="1"/>
          </p:cNvSpPr>
          <p:nvPr>
            <p:ph type="sldNum" sz="quarter" idx="12"/>
          </p:nvPr>
        </p:nvSpPr>
        <p:spPr/>
        <p:txBody>
          <a:bodyPr/>
          <a:lstStyle>
            <a:lvl1pPr>
              <a:defRPr sz="1200">
                <a:latin typeface="Raleway" pitchFamily="2" charset="77"/>
              </a:defRPr>
            </a:lvl1pPr>
          </a:lstStyle>
          <a:p>
            <a:fld id="{B9CC77BE-9C31-E44C-BB9E-EE1BF888A0FF}" type="slidenum">
              <a:rPr lang="nl-BE" smtClean="0"/>
              <a:pPr/>
              <a:t>‹#›</a:t>
            </a:fld>
            <a:endParaRPr lang="nl-BE" dirty="0"/>
          </a:p>
        </p:txBody>
      </p:sp>
      <p:sp>
        <p:nvSpPr>
          <p:cNvPr id="7" name="©  2021 Biogazelle | All rights reserved">
            <a:extLst>
              <a:ext uri="{FF2B5EF4-FFF2-40B4-BE49-F238E27FC236}">
                <a16:creationId xmlns:a16="http://schemas.microsoft.com/office/drawing/2014/main" id="{31110427-68E4-684D-BD08-C66FE5AF8690}"/>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8" name="Lijn">
            <a:extLst>
              <a:ext uri="{FF2B5EF4-FFF2-40B4-BE49-F238E27FC236}">
                <a16:creationId xmlns:a16="http://schemas.microsoft.com/office/drawing/2014/main" id="{5B9FB2A6-2D23-A347-88B1-DB79F381BBAF}"/>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9" name="Biogazelle Sales Presentation">
            <a:extLst>
              <a:ext uri="{FF2B5EF4-FFF2-40B4-BE49-F238E27FC236}">
                <a16:creationId xmlns:a16="http://schemas.microsoft.com/office/drawing/2014/main" id="{E60634AF-322C-3E40-8BA7-863B05A66121}"/>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5" name="Afbeelding 4">
            <a:extLst>
              <a:ext uri="{FF2B5EF4-FFF2-40B4-BE49-F238E27FC236}">
                <a16:creationId xmlns:a16="http://schemas.microsoft.com/office/drawing/2014/main" id="{9C665B39-B477-C24A-BF58-DE4695BDDEEA}"/>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4168560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44970-F667-B14B-94D5-60BFDDC3A178}"/>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0F91523E-F36D-4F4A-A21E-9169C4BD7725}"/>
              </a:ext>
            </a:extLst>
          </p:cNvPr>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8B5C8B40-C04A-864F-887E-E5757F4C8C5E}"/>
              </a:ext>
            </a:extLst>
          </p:cNvPr>
          <p:cNvSpPr>
            <a:spLocks noGrp="1"/>
          </p:cNvSpPr>
          <p:nvPr>
            <p:ph type="sldNum" sz="quarter" idx="12"/>
          </p:nvPr>
        </p:nvSpPr>
        <p:spPr/>
        <p:txBody>
          <a:bodyPr/>
          <a:lstStyle>
            <a:lvl1pPr>
              <a:defRPr sz="1200">
                <a:latin typeface="Raleway" pitchFamily="2" charset="77"/>
              </a:defRPr>
            </a:lvl1pPr>
          </a:lstStyle>
          <a:p>
            <a:fld id="{B9CC77BE-9C31-E44C-BB9E-EE1BF888A0FF}" type="slidenum">
              <a:rPr lang="nl-BE" smtClean="0"/>
              <a:pPr/>
              <a:t>‹#›</a:t>
            </a:fld>
            <a:endParaRPr lang="nl-BE" dirty="0"/>
          </a:p>
        </p:txBody>
      </p:sp>
      <p:sp>
        <p:nvSpPr>
          <p:cNvPr id="7" name="©  2021 Biogazelle | All rights reserved">
            <a:extLst>
              <a:ext uri="{FF2B5EF4-FFF2-40B4-BE49-F238E27FC236}">
                <a16:creationId xmlns:a16="http://schemas.microsoft.com/office/drawing/2014/main" id="{31110427-68E4-684D-BD08-C66FE5AF8690}"/>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9" name="Biogazelle Sales Presentation">
            <a:extLst>
              <a:ext uri="{FF2B5EF4-FFF2-40B4-BE49-F238E27FC236}">
                <a16:creationId xmlns:a16="http://schemas.microsoft.com/office/drawing/2014/main" id="{E60634AF-322C-3E40-8BA7-863B05A66121}"/>
              </a:ext>
            </a:extLst>
          </p:cNvPr>
          <p:cNvSpPr txBox="1"/>
          <p:nvPr userDrawn="1"/>
        </p:nvSpPr>
        <p:spPr>
          <a:xfrm>
            <a:off x="5250258" y="6488429"/>
            <a:ext cx="845742"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5" name="Afbeelding 4">
            <a:extLst>
              <a:ext uri="{FF2B5EF4-FFF2-40B4-BE49-F238E27FC236}">
                <a16:creationId xmlns:a16="http://schemas.microsoft.com/office/drawing/2014/main" id="{9C665B39-B477-C24A-BF58-DE4695BDDEEA}"/>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46775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44970-F667-B14B-94D5-60BFDDC3A178}"/>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0F91523E-F36D-4F4A-A21E-9169C4BD7725}"/>
              </a:ext>
            </a:extLst>
          </p:cNvPr>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0" name="Tijdelijke aanduiding voor dianummer 5">
            <a:extLst>
              <a:ext uri="{FF2B5EF4-FFF2-40B4-BE49-F238E27FC236}">
                <a16:creationId xmlns:a16="http://schemas.microsoft.com/office/drawing/2014/main" id="{A421B533-0519-7544-A051-5D5F463FCDB5}"/>
              </a:ext>
            </a:extLst>
          </p:cNvPr>
          <p:cNvSpPr>
            <a:spLocks noGrp="1"/>
          </p:cNvSpPr>
          <p:nvPr>
            <p:ph type="sldNum" sz="quarter" idx="12"/>
          </p:nvPr>
        </p:nvSpPr>
        <p:spPr>
          <a:xfrm>
            <a:off x="8632079"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pic>
        <p:nvPicPr>
          <p:cNvPr id="11" name="Afbeelding 10">
            <a:extLst>
              <a:ext uri="{FF2B5EF4-FFF2-40B4-BE49-F238E27FC236}">
                <a16:creationId xmlns:a16="http://schemas.microsoft.com/office/drawing/2014/main" id="{C147BBFB-4631-1845-93CE-88DABF5A6719}"/>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3582142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44970-F667-B14B-94D5-60BFDDC3A178}"/>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0F91523E-F36D-4F4A-A21E-9169C4BD7725}"/>
              </a:ext>
            </a:extLst>
          </p:cNvPr>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8B5C8B40-C04A-864F-887E-E5757F4C8C5E}"/>
              </a:ext>
            </a:extLst>
          </p:cNvPr>
          <p:cNvSpPr>
            <a:spLocks noGrp="1"/>
          </p:cNvSpPr>
          <p:nvPr>
            <p:ph type="sldNum" sz="quarter" idx="12"/>
          </p:nvPr>
        </p:nvSpPr>
        <p:spPr/>
        <p:txBody>
          <a:bodyPr/>
          <a:lstStyle>
            <a:lvl1pPr>
              <a:defRPr sz="1200">
                <a:latin typeface="Raleway" pitchFamily="2" charset="77"/>
              </a:defRPr>
            </a:lvl1pPr>
          </a:lstStyle>
          <a:p>
            <a:fld id="{B9CC77BE-9C31-E44C-BB9E-EE1BF888A0FF}" type="slidenum">
              <a:rPr lang="nl-BE" smtClean="0"/>
              <a:pPr/>
              <a:t>‹#›</a:t>
            </a:fld>
            <a:endParaRPr lang="nl-BE" dirty="0"/>
          </a:p>
        </p:txBody>
      </p:sp>
      <p:sp>
        <p:nvSpPr>
          <p:cNvPr id="8" name="Lijn">
            <a:extLst>
              <a:ext uri="{FF2B5EF4-FFF2-40B4-BE49-F238E27FC236}">
                <a16:creationId xmlns:a16="http://schemas.microsoft.com/office/drawing/2014/main" id="{5B9FB2A6-2D23-A347-88B1-DB79F381BBAF}"/>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pic>
        <p:nvPicPr>
          <p:cNvPr id="7" name="Afbeelding 6">
            <a:extLst>
              <a:ext uri="{FF2B5EF4-FFF2-40B4-BE49-F238E27FC236}">
                <a16:creationId xmlns:a16="http://schemas.microsoft.com/office/drawing/2014/main" id="{79131429-1638-1C47-9987-123BED31201C}"/>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121341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8C74-CFCA-1C4B-ABFA-6D89A873F4FF}"/>
              </a:ext>
            </a:extLst>
          </p:cNvPr>
          <p:cNvSpPr>
            <a:spLocks noGrp="1"/>
          </p:cNvSpPr>
          <p:nvPr>
            <p:ph type="title"/>
          </p:nvPr>
        </p:nvSpPr>
        <p:spPr>
          <a:xfrm>
            <a:off x="831850" y="1709738"/>
            <a:ext cx="10515600" cy="2852737"/>
          </a:xfrm>
        </p:spPr>
        <p:txBody>
          <a:bodyPr anchor="b"/>
          <a:lstStyle>
            <a:lvl1pPr>
              <a:defRPr sz="6000"/>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DE4D3EAA-E914-484F-8EC1-6D132FD315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2" name="Tijdelijke aanduiding voor dianummer 5">
            <a:extLst>
              <a:ext uri="{FF2B5EF4-FFF2-40B4-BE49-F238E27FC236}">
                <a16:creationId xmlns:a16="http://schemas.microsoft.com/office/drawing/2014/main" id="{FFEBD034-AC3F-EC4C-9584-B98BF819D33D}"/>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3" name="©  2021 Biogazelle | All rights reserved">
            <a:extLst>
              <a:ext uri="{FF2B5EF4-FFF2-40B4-BE49-F238E27FC236}">
                <a16:creationId xmlns:a16="http://schemas.microsoft.com/office/drawing/2014/main" id="{75D9EE84-6911-2B47-9096-7E3A85AE203D}"/>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4" name="Lijn">
            <a:extLst>
              <a:ext uri="{FF2B5EF4-FFF2-40B4-BE49-F238E27FC236}">
                <a16:creationId xmlns:a16="http://schemas.microsoft.com/office/drawing/2014/main" id="{0061CFD2-5984-184A-807D-B83C6629914B}"/>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5" name="Biogazelle Sales Presentation">
            <a:extLst>
              <a:ext uri="{FF2B5EF4-FFF2-40B4-BE49-F238E27FC236}">
                <a16:creationId xmlns:a16="http://schemas.microsoft.com/office/drawing/2014/main" id="{B38DD77E-2A2D-AF4E-BBDC-3B6EBB91AF64}"/>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9" name="Afbeelding 8">
            <a:extLst>
              <a:ext uri="{FF2B5EF4-FFF2-40B4-BE49-F238E27FC236}">
                <a16:creationId xmlns:a16="http://schemas.microsoft.com/office/drawing/2014/main" id="{EC191DEB-4542-ED46-B418-B34B4BA88944}"/>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214080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79E96-B6E8-D640-A461-E3B12DAA88A0}"/>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DD0F7D9D-32AA-2B4F-9A25-F8AE82B20D7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6117B12-F141-7F45-8D96-8A9891BB400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dianummer 5">
            <a:extLst>
              <a:ext uri="{FF2B5EF4-FFF2-40B4-BE49-F238E27FC236}">
                <a16:creationId xmlns:a16="http://schemas.microsoft.com/office/drawing/2014/main" id="{FAFA71E9-0E46-0F4F-B7F3-B8B3588EE3DC}"/>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3" name="©  2021 Biogazelle | All rights reserved">
            <a:extLst>
              <a:ext uri="{FF2B5EF4-FFF2-40B4-BE49-F238E27FC236}">
                <a16:creationId xmlns:a16="http://schemas.microsoft.com/office/drawing/2014/main" id="{416569D2-8B80-DC41-B9A3-898379931E82}"/>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4" name="Lijn">
            <a:extLst>
              <a:ext uri="{FF2B5EF4-FFF2-40B4-BE49-F238E27FC236}">
                <a16:creationId xmlns:a16="http://schemas.microsoft.com/office/drawing/2014/main" id="{138973E9-3A61-F54D-A022-CC2AE3431D97}"/>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5" name="Biogazelle Sales Presentation">
            <a:extLst>
              <a:ext uri="{FF2B5EF4-FFF2-40B4-BE49-F238E27FC236}">
                <a16:creationId xmlns:a16="http://schemas.microsoft.com/office/drawing/2014/main" id="{6256D6CA-9D66-E747-8FDD-C25C3E7403CB}"/>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10" name="Afbeelding 9">
            <a:extLst>
              <a:ext uri="{FF2B5EF4-FFF2-40B4-BE49-F238E27FC236}">
                <a16:creationId xmlns:a16="http://schemas.microsoft.com/office/drawing/2014/main" id="{5412C618-CF6F-C240-8FA1-E307FDB4A9EE}"/>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116858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422D8-AFE5-2542-AF17-46D8211E6DA4}"/>
              </a:ext>
            </a:extLst>
          </p:cNvPr>
          <p:cNvSpPr>
            <a:spLocks noGrp="1"/>
          </p:cNvSpPr>
          <p:nvPr>
            <p:ph type="title"/>
          </p:nvPr>
        </p:nvSpPr>
        <p:spPr>
          <a:xfrm>
            <a:off x="839788" y="365125"/>
            <a:ext cx="10515600" cy="1325563"/>
          </a:xfrm>
        </p:spPr>
        <p:txBody>
          <a:bodyPr>
            <a:normAutofit/>
          </a:bodyPr>
          <a:lstStyle>
            <a:lvl1pPr>
              <a:defRPr sz="2500"/>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B0B05D29-667D-1946-A083-4A0A05ABC7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490B32D-C592-9943-821E-66EEDC77E9B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3981C502-D42F-B74C-9E10-7B56750069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16F2EE6-1295-9C49-9BB4-98C9D002D5F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jdelijke aanduiding voor dianummer 5">
            <a:extLst>
              <a:ext uri="{FF2B5EF4-FFF2-40B4-BE49-F238E27FC236}">
                <a16:creationId xmlns:a16="http://schemas.microsoft.com/office/drawing/2014/main" id="{898B7831-09AD-C848-9234-CA747088CB87}"/>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5" name="©  2021 Biogazelle | All rights reserved">
            <a:extLst>
              <a:ext uri="{FF2B5EF4-FFF2-40B4-BE49-F238E27FC236}">
                <a16:creationId xmlns:a16="http://schemas.microsoft.com/office/drawing/2014/main" id="{1FE77F17-AB72-694B-BDBD-38E0742F6FB9}"/>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6" name="Lijn">
            <a:extLst>
              <a:ext uri="{FF2B5EF4-FFF2-40B4-BE49-F238E27FC236}">
                <a16:creationId xmlns:a16="http://schemas.microsoft.com/office/drawing/2014/main" id="{F2F2B3A3-C9A0-F244-8A3D-9CEBBE9E242D}"/>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7" name="Biogazelle Sales Presentation">
            <a:extLst>
              <a:ext uri="{FF2B5EF4-FFF2-40B4-BE49-F238E27FC236}">
                <a16:creationId xmlns:a16="http://schemas.microsoft.com/office/drawing/2014/main" id="{B42C40C6-2280-474D-8725-1F2B2B9C27EA}"/>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12" name="Afbeelding 11">
            <a:extLst>
              <a:ext uri="{FF2B5EF4-FFF2-40B4-BE49-F238E27FC236}">
                <a16:creationId xmlns:a16="http://schemas.microsoft.com/office/drawing/2014/main" id="{C2FD421F-6C66-C74F-A51E-C25E7BD80014}"/>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336383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57531-7818-3448-A449-E7EAF6B0EE18}"/>
              </a:ext>
            </a:extLst>
          </p:cNvPr>
          <p:cNvSpPr>
            <a:spLocks noGrp="1"/>
          </p:cNvSpPr>
          <p:nvPr>
            <p:ph type="title"/>
          </p:nvPr>
        </p:nvSpPr>
        <p:spPr/>
        <p:txBody>
          <a:bodyPr>
            <a:normAutofit/>
          </a:bodyPr>
          <a:lstStyle>
            <a:lvl1pPr>
              <a:defRPr sz="2500"/>
            </a:lvl1pPr>
          </a:lstStyle>
          <a:p>
            <a:r>
              <a:rPr lang="nl-NL" dirty="0"/>
              <a:t>Klik om stijl te bewerken</a:t>
            </a:r>
            <a:endParaRPr lang="nl-BE" dirty="0"/>
          </a:p>
        </p:txBody>
      </p:sp>
      <p:sp>
        <p:nvSpPr>
          <p:cNvPr id="10" name="Tijdelijke aanduiding voor dianummer 5">
            <a:extLst>
              <a:ext uri="{FF2B5EF4-FFF2-40B4-BE49-F238E27FC236}">
                <a16:creationId xmlns:a16="http://schemas.microsoft.com/office/drawing/2014/main" id="{B59CADAE-ABF9-0748-8B46-580D568A86DE}"/>
              </a:ext>
            </a:extLst>
          </p:cNvPr>
          <p:cNvSpPr>
            <a:spLocks noGrp="1"/>
          </p:cNvSpPr>
          <p:nvPr>
            <p:ph type="sldNum" sz="quarter" idx="12"/>
          </p:nvPr>
        </p:nvSpPr>
        <p:spPr>
          <a:xfrm>
            <a:off x="8713967" y="6213820"/>
            <a:ext cx="2743200" cy="365125"/>
          </a:xfrm>
        </p:spPr>
        <p:txBody>
          <a:bodyPr/>
          <a:lstStyle>
            <a:lvl1pPr>
              <a:defRPr>
                <a:latin typeface="Raleway" pitchFamily="2" charset="77"/>
              </a:defRPr>
            </a:lvl1pPr>
          </a:lstStyle>
          <a:p>
            <a:fld id="{B9CC77BE-9C31-E44C-BB9E-EE1BF888A0FF}" type="slidenum">
              <a:rPr lang="nl-BE" smtClean="0"/>
              <a:pPr/>
              <a:t>‹#›</a:t>
            </a:fld>
            <a:endParaRPr lang="nl-BE" dirty="0"/>
          </a:p>
        </p:txBody>
      </p:sp>
      <p:sp>
        <p:nvSpPr>
          <p:cNvPr id="11" name="©  2021 Biogazelle | All rights reserved">
            <a:extLst>
              <a:ext uri="{FF2B5EF4-FFF2-40B4-BE49-F238E27FC236}">
                <a16:creationId xmlns:a16="http://schemas.microsoft.com/office/drawing/2014/main" id="{A9FC8B1A-2A42-C24D-8187-3F32F19A5C1F}"/>
              </a:ext>
            </a:extLst>
          </p:cNvPr>
          <p:cNvSpPr txBox="1"/>
          <p:nvPr userDrawn="1"/>
        </p:nvSpPr>
        <p:spPr>
          <a:xfrm>
            <a:off x="237824" y="6488429"/>
            <a:ext cx="1461295" cy="18466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600">
                <a:solidFill>
                  <a:srgbClr val="586472"/>
                </a:solidFill>
                <a:latin typeface="Exo 2"/>
                <a:ea typeface="Exo 2"/>
                <a:cs typeface="Exo 2"/>
                <a:sym typeface="Exo 2 Light"/>
              </a:defRPr>
            </a:lvl1pPr>
          </a:lstStyle>
          <a:p>
            <a:r>
              <a:rPr dirty="0">
                <a:solidFill>
                  <a:srgbClr val="747475"/>
                </a:solidFill>
                <a:latin typeface="Raleway" pitchFamily="2" charset="77"/>
              </a:rPr>
              <a:t>©  202</a:t>
            </a:r>
            <a:r>
              <a:rPr lang="nl-BE" dirty="0">
                <a:solidFill>
                  <a:srgbClr val="747475"/>
                </a:solidFill>
                <a:latin typeface="Raleway" pitchFamily="2" charset="77"/>
              </a:rPr>
              <a:t>2</a:t>
            </a:r>
            <a:r>
              <a:rPr dirty="0">
                <a:solidFill>
                  <a:srgbClr val="747475"/>
                </a:solidFill>
                <a:latin typeface="Raleway" pitchFamily="2" charset="77"/>
              </a:rPr>
              <a:t> </a:t>
            </a:r>
            <a:r>
              <a:rPr lang="nl-BE" dirty="0">
                <a:solidFill>
                  <a:srgbClr val="747475"/>
                </a:solidFill>
                <a:latin typeface="Raleway" pitchFamily="2" charset="77"/>
              </a:rPr>
              <a:t>TelePHON</a:t>
            </a:r>
            <a:r>
              <a:rPr dirty="0">
                <a:solidFill>
                  <a:srgbClr val="747475"/>
                </a:solidFill>
                <a:latin typeface="Raleway" pitchFamily="2" charset="77"/>
              </a:rPr>
              <a:t> | All rights reserved</a:t>
            </a:r>
          </a:p>
        </p:txBody>
      </p:sp>
      <p:sp>
        <p:nvSpPr>
          <p:cNvPr id="12" name="Lijn">
            <a:extLst>
              <a:ext uri="{FF2B5EF4-FFF2-40B4-BE49-F238E27FC236}">
                <a16:creationId xmlns:a16="http://schemas.microsoft.com/office/drawing/2014/main" id="{A0530C35-3E31-2D43-A9FD-A06A025A1A41}"/>
              </a:ext>
            </a:extLst>
          </p:cNvPr>
          <p:cNvSpPr/>
          <p:nvPr userDrawn="1"/>
        </p:nvSpPr>
        <p:spPr>
          <a:xfrm>
            <a:off x="273472" y="6400800"/>
            <a:ext cx="10730501" cy="0"/>
          </a:xfrm>
          <a:prstGeom prst="line">
            <a:avLst/>
          </a:prstGeom>
          <a:ln w="3175">
            <a:solidFill>
              <a:srgbClr val="747475">
                <a:alpha val="40000"/>
              </a:srgbClr>
            </a:solidFill>
            <a:miter/>
          </a:ln>
        </p:spPr>
        <p:txBody>
          <a:bodyPr lIns="45719" rIns="45719"/>
          <a:lstStyle/>
          <a:p>
            <a:endParaRPr/>
          </a:p>
        </p:txBody>
      </p:sp>
      <p:sp>
        <p:nvSpPr>
          <p:cNvPr id="13" name="Biogazelle Sales Presentation">
            <a:extLst>
              <a:ext uri="{FF2B5EF4-FFF2-40B4-BE49-F238E27FC236}">
                <a16:creationId xmlns:a16="http://schemas.microsoft.com/office/drawing/2014/main" id="{CF0C4E0E-2271-BE48-9AA9-4BD37ECA49FB}"/>
              </a:ext>
            </a:extLst>
          </p:cNvPr>
          <p:cNvSpPr txBox="1"/>
          <p:nvPr userDrawn="1"/>
        </p:nvSpPr>
        <p:spPr>
          <a:xfrm>
            <a:off x="5673135" y="6488429"/>
            <a:ext cx="845742"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600">
                <a:solidFill>
                  <a:srgbClr val="586472"/>
                </a:solidFill>
                <a:latin typeface="Exo 2"/>
                <a:ea typeface="Exo 2"/>
                <a:cs typeface="Exo 2"/>
                <a:sym typeface="Exo 2 Light"/>
              </a:defRPr>
            </a:lvl1pPr>
          </a:lstStyle>
          <a:p>
            <a:r>
              <a:rPr lang="nl-BE" dirty="0">
                <a:solidFill>
                  <a:srgbClr val="747475"/>
                </a:solidFill>
                <a:latin typeface="Raleway" pitchFamily="2" charset="77"/>
              </a:rPr>
              <a:t>www.telephon.digital</a:t>
            </a:r>
            <a:endParaRPr dirty="0">
              <a:solidFill>
                <a:srgbClr val="747475"/>
              </a:solidFill>
              <a:latin typeface="Raleway" pitchFamily="2" charset="77"/>
            </a:endParaRPr>
          </a:p>
        </p:txBody>
      </p:sp>
      <p:pic>
        <p:nvPicPr>
          <p:cNvPr id="8" name="Afbeelding 7">
            <a:extLst>
              <a:ext uri="{FF2B5EF4-FFF2-40B4-BE49-F238E27FC236}">
                <a16:creationId xmlns:a16="http://schemas.microsoft.com/office/drawing/2014/main" id="{CA02CD9F-A047-784B-84FF-E01886AD13A0}"/>
              </a:ext>
            </a:extLst>
          </p:cNvPr>
          <p:cNvPicPr>
            <a:picLocks noChangeAspect="1"/>
          </p:cNvPicPr>
          <p:nvPr userDrawn="1"/>
        </p:nvPicPr>
        <p:blipFill>
          <a:blip r:embed="rId2"/>
          <a:stretch>
            <a:fillRect/>
          </a:stretch>
        </p:blipFill>
        <p:spPr>
          <a:xfrm>
            <a:off x="11471694" y="6326758"/>
            <a:ext cx="305571" cy="148084"/>
          </a:xfrm>
          <a:prstGeom prst="rect">
            <a:avLst/>
          </a:prstGeom>
        </p:spPr>
      </p:pic>
    </p:spTree>
    <p:extLst>
      <p:ext uri="{BB962C8B-B14F-4D97-AF65-F5344CB8AC3E}">
        <p14:creationId xmlns:p14="http://schemas.microsoft.com/office/powerpoint/2010/main" val="215219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EB79563-57A0-C84A-B0B7-33040B18D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83F240DA-F809-3B4B-95C2-370DFDCDD9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ianummer 5">
            <a:extLst>
              <a:ext uri="{FF2B5EF4-FFF2-40B4-BE49-F238E27FC236}">
                <a16:creationId xmlns:a16="http://schemas.microsoft.com/office/drawing/2014/main" id="{408BBF7D-94F9-2445-AC62-2C2ABBAF4E9B}"/>
              </a:ext>
            </a:extLst>
          </p:cNvPr>
          <p:cNvSpPr>
            <a:spLocks noGrp="1"/>
          </p:cNvSpPr>
          <p:nvPr>
            <p:ph type="sldNum" sz="quarter" idx="4"/>
          </p:nvPr>
        </p:nvSpPr>
        <p:spPr>
          <a:xfrm>
            <a:off x="8632079" y="6213820"/>
            <a:ext cx="2743200" cy="365125"/>
          </a:xfrm>
          <a:prstGeom prst="rect">
            <a:avLst/>
          </a:prstGeom>
        </p:spPr>
        <p:txBody>
          <a:bodyPr vert="horz" lIns="91440" tIns="45720" rIns="91440" bIns="45720" rtlCol="0" anchor="ctr"/>
          <a:lstStyle>
            <a:lvl1pPr algn="r">
              <a:defRPr sz="1200">
                <a:solidFill>
                  <a:schemeClr val="tx1">
                    <a:tint val="75000"/>
                  </a:schemeClr>
                </a:solidFill>
                <a:latin typeface="Raleway" pitchFamily="2" charset="77"/>
              </a:defRPr>
            </a:lvl1pPr>
          </a:lstStyle>
          <a:p>
            <a:fld id="{B9CC77BE-9C31-E44C-BB9E-EE1BF888A0FF}" type="slidenum">
              <a:rPr lang="nl-BE" smtClean="0"/>
              <a:pPr/>
              <a:t>‹#›</a:t>
            </a:fld>
            <a:endParaRPr lang="nl-BE" dirty="0"/>
          </a:p>
        </p:txBody>
      </p:sp>
    </p:spTree>
    <p:extLst>
      <p:ext uri="{BB962C8B-B14F-4D97-AF65-F5344CB8AC3E}">
        <p14:creationId xmlns:p14="http://schemas.microsoft.com/office/powerpoint/2010/main" val="3444214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audio" Target="../media/media21.m4a"/><Relationship Id="rId16" Type="http://schemas.openxmlformats.org/officeDocument/2006/relationships/image" Target="../media/image5.png"/><Relationship Id="rId1" Type="http://schemas.microsoft.com/office/2007/relationships/media" Target="../media/media21.m4a"/><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png"/><Relationship Id="rId10" Type="http://schemas.openxmlformats.org/officeDocument/2006/relationships/image" Target="../media/image17.svg"/><Relationship Id="rId4" Type="http://schemas.openxmlformats.org/officeDocument/2006/relationships/notesSlide" Target="../notesSlides/notesSlide21.xml"/><Relationship Id="rId9" Type="http://schemas.openxmlformats.org/officeDocument/2006/relationships/image" Target="../media/image16.png"/><Relationship Id="rId14"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5.png"/><Relationship Id="rId2" Type="http://schemas.openxmlformats.org/officeDocument/2006/relationships/audio" Target="../media/media22.m4a"/><Relationship Id="rId16" Type="http://schemas.openxmlformats.org/officeDocument/2006/relationships/image" Target="../media/image2.png"/><Relationship Id="rId1" Type="http://schemas.microsoft.com/office/2007/relationships/media" Target="../media/media22.m4a"/><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22.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notesSlide" Target="../notesSlides/notesSlide22.xml"/><Relationship Id="rId9" Type="http://schemas.openxmlformats.org/officeDocument/2006/relationships/image" Target="../media/image24.svg"/><Relationship Id="rId1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1.jpe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2nd UEP/EAP-BLA joint meeting</a:t>
            </a: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1380625"/>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Zagreb, May 23-25th 2024</a:t>
            </a:r>
          </a:p>
        </p:txBody>
      </p:sp>
      <p:sp>
        <p:nvSpPr>
          <p:cNvPr id="9" name="Tekstvak 8">
            <a:extLst>
              <a:ext uri="{FF2B5EF4-FFF2-40B4-BE49-F238E27FC236}">
                <a16:creationId xmlns:a16="http://schemas.microsoft.com/office/drawing/2014/main" id="{6073E59F-5828-5890-167E-06064E8E9734}"/>
              </a:ext>
            </a:extLst>
          </p:cNvPr>
          <p:cNvSpPr txBox="1"/>
          <p:nvPr/>
        </p:nvSpPr>
        <p:spPr>
          <a:xfrm>
            <a:off x="-2" y="2703909"/>
            <a:ext cx="12191998" cy="646331"/>
          </a:xfrm>
          <a:prstGeom prst="rect">
            <a:avLst/>
          </a:prstGeom>
          <a:noFill/>
        </p:spPr>
        <p:txBody>
          <a:bodyPr wrap="square">
            <a:spAutoFit/>
          </a:bodyPr>
          <a:lstStyle/>
          <a:p>
            <a:pPr algn="ctr"/>
            <a:r>
              <a:rPr lang="en-US" sz="3600" b="0" i="0" dirty="0">
                <a:solidFill>
                  <a:srgbClr val="000000"/>
                </a:solidFill>
                <a:effectLst/>
                <a:latin typeface="calibri" panose="020F0502020204030204" pitchFamily="34" charset="0"/>
              </a:rPr>
              <a:t>Voice related biomarkers</a:t>
            </a:r>
            <a:endParaRPr lang="nl-BE" sz="3600" b="1" dirty="0"/>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83905" y="6049323"/>
            <a:ext cx="716288" cy="694118"/>
          </a:xfrm>
          <a:prstGeom prst="rect">
            <a:avLst/>
          </a:prstGeom>
        </p:spPr>
      </p:pic>
      <p:pic>
        <p:nvPicPr>
          <p:cNvPr id="8" name="Graphic 7" descr="Robot met effen opvulling">
            <a:extLst>
              <a:ext uri="{FF2B5EF4-FFF2-40B4-BE49-F238E27FC236}">
                <a16:creationId xmlns:a16="http://schemas.microsoft.com/office/drawing/2014/main" id="{D9C6F388-F7A5-863B-672A-1427411B6A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6078" y="4669485"/>
            <a:ext cx="1379838" cy="1379838"/>
          </a:xfrm>
          <a:prstGeom prst="rect">
            <a:avLst/>
          </a:prstGeom>
        </p:spPr>
      </p:pic>
      <p:sp>
        <p:nvSpPr>
          <p:cNvPr id="10" name="Tekstvak 9">
            <a:extLst>
              <a:ext uri="{FF2B5EF4-FFF2-40B4-BE49-F238E27FC236}">
                <a16:creationId xmlns:a16="http://schemas.microsoft.com/office/drawing/2014/main" id="{6F5AD4A9-6AFE-F286-3F46-3A78D8E8F675}"/>
              </a:ext>
            </a:extLst>
          </p:cNvPr>
          <p:cNvSpPr txBox="1"/>
          <p:nvPr/>
        </p:nvSpPr>
        <p:spPr>
          <a:xfrm>
            <a:off x="3254412" y="3413456"/>
            <a:ext cx="5683170" cy="369332"/>
          </a:xfrm>
          <a:prstGeom prst="rect">
            <a:avLst/>
          </a:prstGeom>
          <a:noFill/>
        </p:spPr>
        <p:txBody>
          <a:bodyPr wrap="square">
            <a:spAutoFit/>
          </a:bodyPr>
          <a:lstStyle/>
          <a:p>
            <a:pPr algn="ctr" fontAlgn="base"/>
            <a:r>
              <a:rPr lang="en-US" sz="1800" b="0" i="0" dirty="0">
                <a:solidFill>
                  <a:srgbClr val="000000"/>
                </a:solidFill>
                <a:effectLst/>
                <a:latin typeface="calibri" panose="020F0502020204030204" pitchFamily="34" charset="0"/>
              </a:rPr>
              <a:t>Mieke </a:t>
            </a:r>
            <a:r>
              <a:rPr lang="en-US" sz="1800" b="0" i="0" dirty="0" err="1">
                <a:solidFill>
                  <a:srgbClr val="000000"/>
                </a:solidFill>
                <a:effectLst/>
                <a:latin typeface="calibri" panose="020F0502020204030204" pitchFamily="34" charset="0"/>
              </a:rPr>
              <a:t>Moerman</a:t>
            </a:r>
            <a:endParaRPr lang="en-US" sz="1800" b="0" i="0" dirty="0">
              <a:solidFill>
                <a:srgbClr val="000000"/>
              </a:solidFill>
              <a:effectLst/>
              <a:latin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A855BCF3-8347-2466-03BD-9F63F2DAE89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1673024"/>
      </p:ext>
    </p:extLst>
  </p:cSld>
  <p:clrMapOvr>
    <a:masterClrMapping/>
  </p:clrMapOvr>
  <mc:AlternateContent xmlns:mc="http://schemas.openxmlformats.org/markup-compatibility/2006" xmlns:p14="http://schemas.microsoft.com/office/powerpoint/2010/main">
    <mc:Choice Requires="p14">
      <p:transition spd="slow" p14:dur="2000" advTm="30867"/>
    </mc:Choice>
    <mc:Fallback xmlns="">
      <p:transition spd="slow" advTm="3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1B407-9546-B742-9A5E-9730B1D39BD5}"/>
              </a:ext>
            </a:extLst>
          </p:cNvPr>
          <p:cNvSpPr>
            <a:spLocks noGrp="1"/>
          </p:cNvSpPr>
          <p:nvPr>
            <p:ph type="title"/>
          </p:nvPr>
        </p:nvSpPr>
        <p:spPr/>
        <p:txBody>
          <a:bodyPr/>
          <a:lstStyle/>
          <a:p>
            <a:r>
              <a:rPr lang="nl-BE" b="1" dirty="0" err="1"/>
              <a:t>Prevalence</a:t>
            </a:r>
            <a:r>
              <a:rPr lang="nl-BE" b="1" dirty="0"/>
              <a:t> of </a:t>
            </a:r>
            <a:r>
              <a:rPr lang="nl-BE" b="1" dirty="0" err="1"/>
              <a:t>swallowing</a:t>
            </a:r>
            <a:r>
              <a:rPr lang="nl-BE" b="1" dirty="0"/>
              <a:t> &amp; </a:t>
            </a:r>
            <a:r>
              <a:rPr lang="nl-BE" b="1" dirty="0" err="1"/>
              <a:t>voice</a:t>
            </a:r>
            <a:r>
              <a:rPr lang="nl-BE" b="1" dirty="0"/>
              <a:t> </a:t>
            </a:r>
            <a:r>
              <a:rPr lang="nl-BE" b="1" dirty="0" err="1"/>
              <a:t>problems</a:t>
            </a:r>
            <a:endParaRPr lang="nl-BE" dirty="0"/>
          </a:p>
        </p:txBody>
      </p:sp>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10</a:t>
            </a:fld>
            <a:endParaRPr lang="nl-BE" dirty="0"/>
          </a:p>
        </p:txBody>
      </p:sp>
      <p:sp>
        <p:nvSpPr>
          <p:cNvPr id="16" name="Rechthoek 15">
            <a:extLst>
              <a:ext uri="{FF2B5EF4-FFF2-40B4-BE49-F238E27FC236}">
                <a16:creationId xmlns:a16="http://schemas.microsoft.com/office/drawing/2014/main" id="{13B90701-FA12-574E-91FF-FC2174136EBA}"/>
              </a:ext>
            </a:extLst>
          </p:cNvPr>
          <p:cNvSpPr/>
          <p:nvPr/>
        </p:nvSpPr>
        <p:spPr>
          <a:xfrm>
            <a:off x="2987403" y="2608083"/>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1" name="Rechthoek 30">
            <a:extLst>
              <a:ext uri="{FF2B5EF4-FFF2-40B4-BE49-F238E27FC236}">
                <a16:creationId xmlns:a16="http://schemas.microsoft.com/office/drawing/2014/main" id="{E885B199-5132-2346-8730-3D20CB9E3359}"/>
              </a:ext>
            </a:extLst>
          </p:cNvPr>
          <p:cNvSpPr/>
          <p:nvPr/>
        </p:nvSpPr>
        <p:spPr>
          <a:xfrm>
            <a:off x="2987403" y="1687689"/>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2" name="Rechthoek 31">
            <a:extLst>
              <a:ext uri="{FF2B5EF4-FFF2-40B4-BE49-F238E27FC236}">
                <a16:creationId xmlns:a16="http://schemas.microsoft.com/office/drawing/2014/main" id="{F13AD843-DA35-7C4F-9981-6B0760E54490}"/>
              </a:ext>
            </a:extLst>
          </p:cNvPr>
          <p:cNvSpPr/>
          <p:nvPr/>
        </p:nvSpPr>
        <p:spPr>
          <a:xfrm>
            <a:off x="2987403" y="3960088"/>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3" name="Rechthoek 32">
            <a:extLst>
              <a:ext uri="{FF2B5EF4-FFF2-40B4-BE49-F238E27FC236}">
                <a16:creationId xmlns:a16="http://schemas.microsoft.com/office/drawing/2014/main" id="{DD426A0B-D8CC-774C-9E66-B30A343B6CC0}"/>
              </a:ext>
            </a:extLst>
          </p:cNvPr>
          <p:cNvSpPr/>
          <p:nvPr/>
        </p:nvSpPr>
        <p:spPr>
          <a:xfrm>
            <a:off x="3011237" y="4730150"/>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22" name="Ovaal 21">
            <a:extLst>
              <a:ext uri="{FF2B5EF4-FFF2-40B4-BE49-F238E27FC236}">
                <a16:creationId xmlns:a16="http://schemas.microsoft.com/office/drawing/2014/main" id="{1B3B35B0-E694-814D-B751-E0FDC769112F}"/>
              </a:ext>
            </a:extLst>
          </p:cNvPr>
          <p:cNvSpPr/>
          <p:nvPr/>
        </p:nvSpPr>
        <p:spPr>
          <a:xfrm>
            <a:off x="2757635" y="1834413"/>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25" name="Tijdelijke aanduiding voor tekst 6">
            <a:extLst>
              <a:ext uri="{FF2B5EF4-FFF2-40B4-BE49-F238E27FC236}">
                <a16:creationId xmlns:a16="http://schemas.microsoft.com/office/drawing/2014/main" id="{9FA81470-03E6-8B49-B464-FAC18833E94D}"/>
              </a:ext>
            </a:extLst>
          </p:cNvPr>
          <p:cNvSpPr txBox="1">
            <a:spLocks/>
          </p:cNvSpPr>
          <p:nvPr/>
        </p:nvSpPr>
        <p:spPr>
          <a:xfrm>
            <a:off x="2688152" y="1897073"/>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1</a:t>
            </a:r>
          </a:p>
        </p:txBody>
      </p:sp>
      <p:sp>
        <p:nvSpPr>
          <p:cNvPr id="34" name="Ovaal 33">
            <a:extLst>
              <a:ext uri="{FF2B5EF4-FFF2-40B4-BE49-F238E27FC236}">
                <a16:creationId xmlns:a16="http://schemas.microsoft.com/office/drawing/2014/main" id="{7042B1B3-6E35-CB43-81B9-142EB5F93F05}"/>
              </a:ext>
            </a:extLst>
          </p:cNvPr>
          <p:cNvSpPr/>
          <p:nvPr/>
        </p:nvSpPr>
        <p:spPr>
          <a:xfrm>
            <a:off x="2757635" y="2726985"/>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5" name="Tijdelijke aanduiding voor tekst 6">
            <a:extLst>
              <a:ext uri="{FF2B5EF4-FFF2-40B4-BE49-F238E27FC236}">
                <a16:creationId xmlns:a16="http://schemas.microsoft.com/office/drawing/2014/main" id="{7514ED80-D12D-DF49-9420-8E6CE2C7ACAE}"/>
              </a:ext>
            </a:extLst>
          </p:cNvPr>
          <p:cNvSpPr txBox="1">
            <a:spLocks/>
          </p:cNvSpPr>
          <p:nvPr/>
        </p:nvSpPr>
        <p:spPr>
          <a:xfrm>
            <a:off x="2688152" y="2789645"/>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2</a:t>
            </a:r>
          </a:p>
        </p:txBody>
      </p:sp>
      <p:sp>
        <p:nvSpPr>
          <p:cNvPr id="36" name="Ovaal 35">
            <a:extLst>
              <a:ext uri="{FF2B5EF4-FFF2-40B4-BE49-F238E27FC236}">
                <a16:creationId xmlns:a16="http://schemas.microsoft.com/office/drawing/2014/main" id="{6DB810FA-C1C9-F24D-8087-4955C90385F1}"/>
              </a:ext>
            </a:extLst>
          </p:cNvPr>
          <p:cNvSpPr/>
          <p:nvPr/>
        </p:nvSpPr>
        <p:spPr>
          <a:xfrm>
            <a:off x="2757635" y="4093245"/>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7" name="Tijdelijke aanduiding voor tekst 6">
            <a:extLst>
              <a:ext uri="{FF2B5EF4-FFF2-40B4-BE49-F238E27FC236}">
                <a16:creationId xmlns:a16="http://schemas.microsoft.com/office/drawing/2014/main" id="{A70ADACE-C539-EC49-BA96-37CFBE744934}"/>
              </a:ext>
            </a:extLst>
          </p:cNvPr>
          <p:cNvSpPr txBox="1">
            <a:spLocks/>
          </p:cNvSpPr>
          <p:nvPr/>
        </p:nvSpPr>
        <p:spPr>
          <a:xfrm>
            <a:off x="2688152" y="4155905"/>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3</a:t>
            </a:r>
          </a:p>
        </p:txBody>
      </p:sp>
      <p:sp>
        <p:nvSpPr>
          <p:cNvPr id="38" name="Ovaal 37">
            <a:extLst>
              <a:ext uri="{FF2B5EF4-FFF2-40B4-BE49-F238E27FC236}">
                <a16:creationId xmlns:a16="http://schemas.microsoft.com/office/drawing/2014/main" id="{3BC78BA7-EEC0-CB4F-A4DE-D6073A74A4AD}"/>
              </a:ext>
            </a:extLst>
          </p:cNvPr>
          <p:cNvSpPr/>
          <p:nvPr/>
        </p:nvSpPr>
        <p:spPr>
          <a:xfrm>
            <a:off x="2781469" y="4868343"/>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9" name="Tijdelijke aanduiding voor tekst 6">
            <a:extLst>
              <a:ext uri="{FF2B5EF4-FFF2-40B4-BE49-F238E27FC236}">
                <a16:creationId xmlns:a16="http://schemas.microsoft.com/office/drawing/2014/main" id="{D437B7E8-9F31-9B4D-BF94-10117F0C3C64}"/>
              </a:ext>
            </a:extLst>
          </p:cNvPr>
          <p:cNvSpPr txBox="1">
            <a:spLocks/>
          </p:cNvSpPr>
          <p:nvPr/>
        </p:nvSpPr>
        <p:spPr>
          <a:xfrm>
            <a:off x="2711986" y="4931003"/>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4</a:t>
            </a:r>
          </a:p>
        </p:txBody>
      </p:sp>
      <p:sp>
        <p:nvSpPr>
          <p:cNvPr id="40" name="Tijdelijke aanduiding voor tekst 8">
            <a:extLst>
              <a:ext uri="{FF2B5EF4-FFF2-40B4-BE49-F238E27FC236}">
                <a16:creationId xmlns:a16="http://schemas.microsoft.com/office/drawing/2014/main" id="{9B564B3C-A683-4E42-86C5-1F30BDC04BAA}"/>
              </a:ext>
            </a:extLst>
          </p:cNvPr>
          <p:cNvSpPr txBox="1">
            <a:spLocks/>
          </p:cNvSpPr>
          <p:nvPr/>
        </p:nvSpPr>
        <p:spPr>
          <a:xfrm>
            <a:off x="3345736" y="1931363"/>
            <a:ext cx="3057529"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Dysphagia</a:t>
            </a:r>
            <a:r>
              <a:rPr lang="nl-BE" sz="1400" b="1" dirty="0">
                <a:solidFill>
                  <a:srgbClr val="333333"/>
                </a:solidFill>
                <a:latin typeface="Raleway" pitchFamily="2" charset="77"/>
              </a:rPr>
              <a:t>: 4% adult </a:t>
            </a:r>
            <a:r>
              <a:rPr lang="nl-BE" sz="1400" b="1" dirty="0" err="1">
                <a:solidFill>
                  <a:srgbClr val="333333"/>
                </a:solidFill>
                <a:latin typeface="Raleway" pitchFamily="2" charset="77"/>
              </a:rPr>
              <a:t>population</a:t>
            </a:r>
            <a:endParaRPr lang="nl-BE" sz="1400" b="1" dirty="0">
              <a:solidFill>
                <a:srgbClr val="333333"/>
              </a:solidFill>
              <a:latin typeface="Raleway" pitchFamily="2" charset="77"/>
            </a:endParaRPr>
          </a:p>
        </p:txBody>
      </p:sp>
      <p:sp>
        <p:nvSpPr>
          <p:cNvPr id="41" name="Tijdelijke aanduiding voor tekst 8">
            <a:extLst>
              <a:ext uri="{FF2B5EF4-FFF2-40B4-BE49-F238E27FC236}">
                <a16:creationId xmlns:a16="http://schemas.microsoft.com/office/drawing/2014/main" id="{86878175-89BC-AD4B-AA39-2D39DF42CEB2}"/>
              </a:ext>
            </a:extLst>
          </p:cNvPr>
          <p:cNvSpPr txBox="1">
            <a:spLocks/>
          </p:cNvSpPr>
          <p:nvPr/>
        </p:nvSpPr>
        <p:spPr>
          <a:xfrm>
            <a:off x="3345736" y="2834333"/>
            <a:ext cx="3057529"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Dysphonia</a:t>
            </a:r>
            <a:r>
              <a:rPr lang="nl-BE" sz="1400" b="1" dirty="0">
                <a:solidFill>
                  <a:srgbClr val="333333"/>
                </a:solidFill>
                <a:latin typeface="Raleway" pitchFamily="2" charset="77"/>
              </a:rPr>
              <a:t>: 3-9% of </a:t>
            </a:r>
            <a:r>
              <a:rPr lang="nl-BE" sz="1400" b="1" dirty="0" err="1">
                <a:solidFill>
                  <a:srgbClr val="333333"/>
                </a:solidFill>
                <a:latin typeface="Raleway" pitchFamily="2" charset="77"/>
              </a:rPr>
              <a:t>adults</a:t>
            </a:r>
            <a:endParaRPr lang="nl-BE" sz="1400" b="1" dirty="0">
              <a:solidFill>
                <a:srgbClr val="333333"/>
              </a:solidFill>
              <a:latin typeface="Raleway" pitchFamily="2" charset="77"/>
            </a:endParaRPr>
          </a:p>
        </p:txBody>
      </p:sp>
      <p:sp>
        <p:nvSpPr>
          <p:cNvPr id="42" name="Tijdelijke aanduiding voor tekst 8">
            <a:extLst>
              <a:ext uri="{FF2B5EF4-FFF2-40B4-BE49-F238E27FC236}">
                <a16:creationId xmlns:a16="http://schemas.microsoft.com/office/drawing/2014/main" id="{A859FFB7-C848-BE49-9B9A-FCB17C2EF93A}"/>
              </a:ext>
            </a:extLst>
          </p:cNvPr>
          <p:cNvSpPr txBox="1">
            <a:spLocks/>
          </p:cNvSpPr>
          <p:nvPr/>
        </p:nvSpPr>
        <p:spPr>
          <a:xfrm>
            <a:off x="3345736" y="4194503"/>
            <a:ext cx="3057529"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a:solidFill>
                  <a:srgbClr val="333333"/>
                </a:solidFill>
                <a:latin typeface="Raleway" pitchFamily="2" charset="77"/>
              </a:rPr>
              <a:t>Parkinson: 80% </a:t>
            </a:r>
          </a:p>
        </p:txBody>
      </p:sp>
      <p:sp>
        <p:nvSpPr>
          <p:cNvPr id="43" name="Tijdelijke aanduiding voor tekst 8">
            <a:extLst>
              <a:ext uri="{FF2B5EF4-FFF2-40B4-BE49-F238E27FC236}">
                <a16:creationId xmlns:a16="http://schemas.microsoft.com/office/drawing/2014/main" id="{74104A27-7DA1-CE46-9EAF-55D15AF85F05}"/>
              </a:ext>
            </a:extLst>
          </p:cNvPr>
          <p:cNvSpPr txBox="1">
            <a:spLocks/>
          </p:cNvSpPr>
          <p:nvPr/>
        </p:nvSpPr>
        <p:spPr>
          <a:xfrm>
            <a:off x="3369570" y="4957781"/>
            <a:ext cx="3181157"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a:solidFill>
                  <a:srgbClr val="333333"/>
                </a:solidFill>
                <a:latin typeface="Raleway" pitchFamily="2" charset="77"/>
              </a:rPr>
              <a:t>Alzheimer: 84-93% </a:t>
            </a:r>
          </a:p>
        </p:txBody>
      </p:sp>
      <p:sp>
        <p:nvSpPr>
          <p:cNvPr id="47" name="Afgeronde rechthoek 46">
            <a:extLst>
              <a:ext uri="{FF2B5EF4-FFF2-40B4-BE49-F238E27FC236}">
                <a16:creationId xmlns:a16="http://schemas.microsoft.com/office/drawing/2014/main" id="{79335983-1703-EE4D-A206-2D5755368852}"/>
              </a:ext>
            </a:extLst>
          </p:cNvPr>
          <p:cNvSpPr/>
          <p:nvPr/>
        </p:nvSpPr>
        <p:spPr>
          <a:xfrm>
            <a:off x="317516" y="2114572"/>
            <a:ext cx="1757468" cy="9884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45" name="Tijdelijke aanduiding voor tekst 8">
            <a:extLst>
              <a:ext uri="{FF2B5EF4-FFF2-40B4-BE49-F238E27FC236}">
                <a16:creationId xmlns:a16="http://schemas.microsoft.com/office/drawing/2014/main" id="{6CC4D426-E43E-8944-BA43-F16284B05CEF}"/>
              </a:ext>
            </a:extLst>
          </p:cNvPr>
          <p:cNvSpPr txBox="1">
            <a:spLocks/>
          </p:cNvSpPr>
          <p:nvPr/>
        </p:nvSpPr>
        <p:spPr>
          <a:xfrm>
            <a:off x="568120" y="2336617"/>
            <a:ext cx="3181156" cy="8654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Individuals</a:t>
            </a:r>
            <a:endParaRPr lang="nl-BE" sz="1400" b="1" dirty="0">
              <a:solidFill>
                <a:srgbClr val="333333"/>
              </a:solidFill>
              <a:latin typeface="Raleway" pitchFamily="2" charset="77"/>
            </a:endParaRPr>
          </a:p>
        </p:txBody>
      </p:sp>
      <p:sp>
        <p:nvSpPr>
          <p:cNvPr id="49" name="Afgeronde rechthoek 48">
            <a:extLst>
              <a:ext uri="{FF2B5EF4-FFF2-40B4-BE49-F238E27FC236}">
                <a16:creationId xmlns:a16="http://schemas.microsoft.com/office/drawing/2014/main" id="{F2E614C9-3FA8-124F-A2F4-13171515F620}"/>
              </a:ext>
            </a:extLst>
          </p:cNvPr>
          <p:cNvSpPr/>
          <p:nvPr/>
        </p:nvSpPr>
        <p:spPr>
          <a:xfrm>
            <a:off x="317517" y="4341538"/>
            <a:ext cx="1757467" cy="9884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50" name="Tijdelijke aanduiding voor tekst 8">
            <a:extLst>
              <a:ext uri="{FF2B5EF4-FFF2-40B4-BE49-F238E27FC236}">
                <a16:creationId xmlns:a16="http://schemas.microsoft.com/office/drawing/2014/main" id="{7AA5CD6C-1778-FD46-8388-AEA9911E8EB4}"/>
              </a:ext>
            </a:extLst>
          </p:cNvPr>
          <p:cNvSpPr txBox="1">
            <a:spLocks/>
          </p:cNvSpPr>
          <p:nvPr/>
        </p:nvSpPr>
        <p:spPr>
          <a:xfrm>
            <a:off x="568122" y="4563583"/>
            <a:ext cx="2649048" cy="6078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Patients</a:t>
            </a:r>
            <a:endParaRPr lang="nl-BE" sz="1400" b="1" dirty="0">
              <a:solidFill>
                <a:srgbClr val="333333"/>
              </a:solidFill>
              <a:latin typeface="Raleway" pitchFamily="2" charset="77"/>
            </a:endParaRPr>
          </a:p>
        </p:txBody>
      </p:sp>
      <p:sp>
        <p:nvSpPr>
          <p:cNvPr id="51" name="Rechteraccolade 50">
            <a:extLst>
              <a:ext uri="{FF2B5EF4-FFF2-40B4-BE49-F238E27FC236}">
                <a16:creationId xmlns:a16="http://schemas.microsoft.com/office/drawing/2014/main" id="{A7A964EA-09A7-8847-8D6A-489242522BAB}"/>
              </a:ext>
            </a:extLst>
          </p:cNvPr>
          <p:cNvSpPr/>
          <p:nvPr/>
        </p:nvSpPr>
        <p:spPr>
          <a:xfrm flipH="1">
            <a:off x="2293727" y="2082260"/>
            <a:ext cx="302719" cy="911708"/>
          </a:xfrm>
          <a:prstGeom prst="rightBrace">
            <a:avLst>
              <a:gd name="adj1" fmla="val 7319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latin typeface="Raleway" pitchFamily="2" charset="77"/>
            </a:endParaRPr>
          </a:p>
        </p:txBody>
      </p:sp>
      <p:sp>
        <p:nvSpPr>
          <p:cNvPr id="52" name="Rechteraccolade 51">
            <a:extLst>
              <a:ext uri="{FF2B5EF4-FFF2-40B4-BE49-F238E27FC236}">
                <a16:creationId xmlns:a16="http://schemas.microsoft.com/office/drawing/2014/main" id="{7504E5D0-D101-A548-AA31-B45D4E05194C}"/>
              </a:ext>
            </a:extLst>
          </p:cNvPr>
          <p:cNvSpPr/>
          <p:nvPr/>
        </p:nvSpPr>
        <p:spPr>
          <a:xfrm flipH="1">
            <a:off x="2293727" y="4328504"/>
            <a:ext cx="302719" cy="911708"/>
          </a:xfrm>
          <a:prstGeom prst="rightBrace">
            <a:avLst>
              <a:gd name="adj1" fmla="val 7319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latin typeface="Raleway" pitchFamily="2" charset="77"/>
            </a:endParaRPr>
          </a:p>
        </p:txBody>
      </p:sp>
      <p:sp>
        <p:nvSpPr>
          <p:cNvPr id="8" name="Rechthoek 7">
            <a:extLst>
              <a:ext uri="{FF2B5EF4-FFF2-40B4-BE49-F238E27FC236}">
                <a16:creationId xmlns:a16="http://schemas.microsoft.com/office/drawing/2014/main" id="{37BD730A-6F70-47A9-E2CA-5EF061F8DF86}"/>
              </a:ext>
            </a:extLst>
          </p:cNvPr>
          <p:cNvSpPr/>
          <p:nvPr/>
        </p:nvSpPr>
        <p:spPr>
          <a:xfrm>
            <a:off x="3011237" y="5490602"/>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9" name="Ovaal 8">
            <a:extLst>
              <a:ext uri="{FF2B5EF4-FFF2-40B4-BE49-F238E27FC236}">
                <a16:creationId xmlns:a16="http://schemas.microsoft.com/office/drawing/2014/main" id="{74829D75-4D4A-00BA-B603-EEED3916E3A1}"/>
              </a:ext>
            </a:extLst>
          </p:cNvPr>
          <p:cNvSpPr/>
          <p:nvPr/>
        </p:nvSpPr>
        <p:spPr>
          <a:xfrm>
            <a:off x="2781469" y="5628795"/>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10" name="Tijdelijke aanduiding voor tekst 6">
            <a:extLst>
              <a:ext uri="{FF2B5EF4-FFF2-40B4-BE49-F238E27FC236}">
                <a16:creationId xmlns:a16="http://schemas.microsoft.com/office/drawing/2014/main" id="{C6A2E972-531D-A940-F42F-9539CF1AAF29}"/>
              </a:ext>
            </a:extLst>
          </p:cNvPr>
          <p:cNvSpPr txBox="1">
            <a:spLocks/>
          </p:cNvSpPr>
          <p:nvPr/>
        </p:nvSpPr>
        <p:spPr>
          <a:xfrm>
            <a:off x="2711986" y="5691455"/>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5</a:t>
            </a:r>
          </a:p>
        </p:txBody>
      </p:sp>
      <p:sp>
        <p:nvSpPr>
          <p:cNvPr id="11" name="Tijdelijke aanduiding voor tekst 8">
            <a:extLst>
              <a:ext uri="{FF2B5EF4-FFF2-40B4-BE49-F238E27FC236}">
                <a16:creationId xmlns:a16="http://schemas.microsoft.com/office/drawing/2014/main" id="{4D75C4E5-E5D3-88C5-78DC-80C8E7C01F9D}"/>
              </a:ext>
            </a:extLst>
          </p:cNvPr>
          <p:cNvSpPr txBox="1">
            <a:spLocks/>
          </p:cNvSpPr>
          <p:nvPr/>
        </p:nvSpPr>
        <p:spPr>
          <a:xfrm>
            <a:off x="3369570" y="5718233"/>
            <a:ext cx="3181157"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a:solidFill>
                  <a:srgbClr val="333333"/>
                </a:solidFill>
                <a:latin typeface="Raleway" pitchFamily="2" charset="77"/>
              </a:rPr>
              <a:t>H&amp;N </a:t>
            </a:r>
            <a:r>
              <a:rPr lang="nl-BE" sz="1400" b="1" dirty="0" err="1">
                <a:solidFill>
                  <a:srgbClr val="333333"/>
                </a:solidFill>
                <a:latin typeface="Raleway" pitchFamily="2" charset="77"/>
              </a:rPr>
              <a:t>onco</a:t>
            </a:r>
            <a:r>
              <a:rPr lang="nl-BE" sz="1400" b="1" dirty="0">
                <a:solidFill>
                  <a:srgbClr val="333333"/>
                </a:solidFill>
                <a:latin typeface="Raleway" pitchFamily="2" charset="77"/>
              </a:rPr>
              <a:t>: +/- 40% </a:t>
            </a:r>
          </a:p>
        </p:txBody>
      </p:sp>
      <p:sp>
        <p:nvSpPr>
          <p:cNvPr id="5" name="Rechthoek 4">
            <a:extLst>
              <a:ext uri="{FF2B5EF4-FFF2-40B4-BE49-F238E27FC236}">
                <a16:creationId xmlns:a16="http://schemas.microsoft.com/office/drawing/2014/main" id="{3150788E-C260-69AB-D8B5-F78565662293}"/>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For </a:t>
            </a:r>
            <a:r>
              <a:rPr lang="nl-BE" sz="1800" b="1" dirty="0" err="1">
                <a:solidFill>
                  <a:schemeClr val="bg1"/>
                </a:solidFill>
                <a:latin typeface="Raleway" pitchFamily="2" charset="77"/>
              </a:rPr>
              <a:t>Whom</a:t>
            </a:r>
            <a:endParaRPr lang="nl-BE" dirty="0">
              <a:latin typeface="Raleway" pitchFamily="2" charset="77"/>
            </a:endParaRPr>
          </a:p>
        </p:txBody>
      </p:sp>
      <p:pic>
        <p:nvPicPr>
          <p:cNvPr id="6" name="Afbeelding 5" descr="Afbeelding met cirkel, aardewerk&#10;&#10;Automatisch gegenereerde beschrijving">
            <a:extLst>
              <a:ext uri="{FF2B5EF4-FFF2-40B4-BE49-F238E27FC236}">
                <a16:creationId xmlns:a16="http://schemas.microsoft.com/office/drawing/2014/main" id="{E2B5300A-D578-87F0-A91D-BC5753ABB181}"/>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7" name="Rechthoek 6">
            <a:extLst>
              <a:ext uri="{FF2B5EF4-FFF2-40B4-BE49-F238E27FC236}">
                <a16:creationId xmlns:a16="http://schemas.microsoft.com/office/drawing/2014/main" id="{18CA92DB-FD4B-CE8C-27DA-648A88C5D938}"/>
              </a:ext>
            </a:extLst>
          </p:cNvPr>
          <p:cNvSpPr/>
          <p:nvPr/>
        </p:nvSpPr>
        <p:spPr>
          <a:xfrm>
            <a:off x="1" y="6352530"/>
            <a:ext cx="11092784" cy="505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udio 2">
            <a:hlinkClick r:id="" action="ppaction://media"/>
            <a:extLst>
              <a:ext uri="{FF2B5EF4-FFF2-40B4-BE49-F238E27FC236}">
                <a16:creationId xmlns:a16="http://schemas.microsoft.com/office/drawing/2014/main" id="{C8F250B8-1368-12F3-42A5-D0A562815A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67397664"/>
      </p:ext>
    </p:extLst>
  </p:cSld>
  <p:clrMapOvr>
    <a:masterClrMapping/>
  </p:clrMapOvr>
  <mc:AlternateContent xmlns:mc="http://schemas.openxmlformats.org/markup-compatibility/2006" xmlns:p14="http://schemas.microsoft.com/office/powerpoint/2010/main">
    <mc:Choice Requires="p14">
      <p:transition spd="slow" p14:dur="2000" advTm="33636"/>
    </mc:Choice>
    <mc:Fallback xmlns="">
      <p:transition spd="slow" advTm="3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1B407-9546-B742-9A5E-9730B1D39BD5}"/>
              </a:ext>
            </a:extLst>
          </p:cNvPr>
          <p:cNvSpPr>
            <a:spLocks noGrp="1"/>
          </p:cNvSpPr>
          <p:nvPr>
            <p:ph type="title"/>
          </p:nvPr>
        </p:nvSpPr>
        <p:spPr/>
        <p:txBody>
          <a:bodyPr/>
          <a:lstStyle/>
          <a:p>
            <a:r>
              <a:rPr lang="nl-BE" b="1" dirty="0" err="1"/>
              <a:t>Prevalence</a:t>
            </a:r>
            <a:r>
              <a:rPr lang="nl-BE" b="1" dirty="0"/>
              <a:t> of </a:t>
            </a:r>
            <a:r>
              <a:rPr lang="nl-BE" b="1" dirty="0" err="1"/>
              <a:t>swallowing</a:t>
            </a:r>
            <a:r>
              <a:rPr lang="nl-BE" b="1" dirty="0"/>
              <a:t> &amp; </a:t>
            </a:r>
            <a:r>
              <a:rPr lang="nl-BE" b="1" dirty="0" err="1"/>
              <a:t>voice</a:t>
            </a:r>
            <a:r>
              <a:rPr lang="nl-BE" b="1" dirty="0"/>
              <a:t> </a:t>
            </a:r>
            <a:r>
              <a:rPr lang="nl-BE" b="1" dirty="0" err="1"/>
              <a:t>problems</a:t>
            </a:r>
            <a:endParaRPr lang="nl-BE" dirty="0"/>
          </a:p>
        </p:txBody>
      </p:sp>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11</a:t>
            </a:fld>
            <a:endParaRPr lang="nl-BE" dirty="0"/>
          </a:p>
        </p:txBody>
      </p:sp>
      <p:sp>
        <p:nvSpPr>
          <p:cNvPr id="16" name="Rechthoek 15">
            <a:extLst>
              <a:ext uri="{FF2B5EF4-FFF2-40B4-BE49-F238E27FC236}">
                <a16:creationId xmlns:a16="http://schemas.microsoft.com/office/drawing/2014/main" id="{13B90701-FA12-574E-91FF-FC2174136EBA}"/>
              </a:ext>
            </a:extLst>
          </p:cNvPr>
          <p:cNvSpPr/>
          <p:nvPr/>
        </p:nvSpPr>
        <p:spPr>
          <a:xfrm>
            <a:off x="2987403" y="2608083"/>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1" name="Rechthoek 30">
            <a:extLst>
              <a:ext uri="{FF2B5EF4-FFF2-40B4-BE49-F238E27FC236}">
                <a16:creationId xmlns:a16="http://schemas.microsoft.com/office/drawing/2014/main" id="{E885B199-5132-2346-8730-3D20CB9E3359}"/>
              </a:ext>
            </a:extLst>
          </p:cNvPr>
          <p:cNvSpPr/>
          <p:nvPr/>
        </p:nvSpPr>
        <p:spPr>
          <a:xfrm>
            <a:off x="2987403" y="1687689"/>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2" name="Rechthoek 31">
            <a:extLst>
              <a:ext uri="{FF2B5EF4-FFF2-40B4-BE49-F238E27FC236}">
                <a16:creationId xmlns:a16="http://schemas.microsoft.com/office/drawing/2014/main" id="{F13AD843-DA35-7C4F-9981-6B0760E54490}"/>
              </a:ext>
            </a:extLst>
          </p:cNvPr>
          <p:cNvSpPr/>
          <p:nvPr/>
        </p:nvSpPr>
        <p:spPr>
          <a:xfrm>
            <a:off x="2987403" y="3960088"/>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3" name="Rechthoek 32">
            <a:extLst>
              <a:ext uri="{FF2B5EF4-FFF2-40B4-BE49-F238E27FC236}">
                <a16:creationId xmlns:a16="http://schemas.microsoft.com/office/drawing/2014/main" id="{DD426A0B-D8CC-774C-9E66-B30A343B6CC0}"/>
              </a:ext>
            </a:extLst>
          </p:cNvPr>
          <p:cNvSpPr/>
          <p:nvPr/>
        </p:nvSpPr>
        <p:spPr>
          <a:xfrm>
            <a:off x="3011237" y="4730150"/>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22" name="Ovaal 21">
            <a:extLst>
              <a:ext uri="{FF2B5EF4-FFF2-40B4-BE49-F238E27FC236}">
                <a16:creationId xmlns:a16="http://schemas.microsoft.com/office/drawing/2014/main" id="{1B3B35B0-E694-814D-B751-E0FDC769112F}"/>
              </a:ext>
            </a:extLst>
          </p:cNvPr>
          <p:cNvSpPr/>
          <p:nvPr/>
        </p:nvSpPr>
        <p:spPr>
          <a:xfrm>
            <a:off x="2757635" y="1834413"/>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25" name="Tijdelijke aanduiding voor tekst 6">
            <a:extLst>
              <a:ext uri="{FF2B5EF4-FFF2-40B4-BE49-F238E27FC236}">
                <a16:creationId xmlns:a16="http://schemas.microsoft.com/office/drawing/2014/main" id="{9FA81470-03E6-8B49-B464-FAC18833E94D}"/>
              </a:ext>
            </a:extLst>
          </p:cNvPr>
          <p:cNvSpPr txBox="1">
            <a:spLocks/>
          </p:cNvSpPr>
          <p:nvPr/>
        </p:nvSpPr>
        <p:spPr>
          <a:xfrm>
            <a:off x="2688152" y="1897073"/>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1</a:t>
            </a:r>
          </a:p>
        </p:txBody>
      </p:sp>
      <p:sp>
        <p:nvSpPr>
          <p:cNvPr id="34" name="Ovaal 33">
            <a:extLst>
              <a:ext uri="{FF2B5EF4-FFF2-40B4-BE49-F238E27FC236}">
                <a16:creationId xmlns:a16="http://schemas.microsoft.com/office/drawing/2014/main" id="{7042B1B3-6E35-CB43-81B9-142EB5F93F05}"/>
              </a:ext>
            </a:extLst>
          </p:cNvPr>
          <p:cNvSpPr/>
          <p:nvPr/>
        </p:nvSpPr>
        <p:spPr>
          <a:xfrm>
            <a:off x="2757635" y="2726985"/>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5" name="Tijdelijke aanduiding voor tekst 6">
            <a:extLst>
              <a:ext uri="{FF2B5EF4-FFF2-40B4-BE49-F238E27FC236}">
                <a16:creationId xmlns:a16="http://schemas.microsoft.com/office/drawing/2014/main" id="{7514ED80-D12D-DF49-9420-8E6CE2C7ACAE}"/>
              </a:ext>
            </a:extLst>
          </p:cNvPr>
          <p:cNvSpPr txBox="1">
            <a:spLocks/>
          </p:cNvSpPr>
          <p:nvPr/>
        </p:nvSpPr>
        <p:spPr>
          <a:xfrm>
            <a:off x="2688152" y="2789645"/>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2</a:t>
            </a:r>
          </a:p>
        </p:txBody>
      </p:sp>
      <p:sp>
        <p:nvSpPr>
          <p:cNvPr id="36" name="Ovaal 35">
            <a:extLst>
              <a:ext uri="{FF2B5EF4-FFF2-40B4-BE49-F238E27FC236}">
                <a16:creationId xmlns:a16="http://schemas.microsoft.com/office/drawing/2014/main" id="{6DB810FA-C1C9-F24D-8087-4955C90385F1}"/>
              </a:ext>
            </a:extLst>
          </p:cNvPr>
          <p:cNvSpPr/>
          <p:nvPr/>
        </p:nvSpPr>
        <p:spPr>
          <a:xfrm>
            <a:off x="2757635" y="4093245"/>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7" name="Tijdelijke aanduiding voor tekst 6">
            <a:extLst>
              <a:ext uri="{FF2B5EF4-FFF2-40B4-BE49-F238E27FC236}">
                <a16:creationId xmlns:a16="http://schemas.microsoft.com/office/drawing/2014/main" id="{A70ADACE-C539-EC49-BA96-37CFBE744934}"/>
              </a:ext>
            </a:extLst>
          </p:cNvPr>
          <p:cNvSpPr txBox="1">
            <a:spLocks/>
          </p:cNvSpPr>
          <p:nvPr/>
        </p:nvSpPr>
        <p:spPr>
          <a:xfrm>
            <a:off x="2688152" y="4155905"/>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3</a:t>
            </a:r>
          </a:p>
        </p:txBody>
      </p:sp>
      <p:sp>
        <p:nvSpPr>
          <p:cNvPr id="38" name="Ovaal 37">
            <a:extLst>
              <a:ext uri="{FF2B5EF4-FFF2-40B4-BE49-F238E27FC236}">
                <a16:creationId xmlns:a16="http://schemas.microsoft.com/office/drawing/2014/main" id="{3BC78BA7-EEC0-CB4F-A4DE-D6073A74A4AD}"/>
              </a:ext>
            </a:extLst>
          </p:cNvPr>
          <p:cNvSpPr/>
          <p:nvPr/>
        </p:nvSpPr>
        <p:spPr>
          <a:xfrm>
            <a:off x="2781469" y="4868343"/>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39" name="Tijdelijke aanduiding voor tekst 6">
            <a:extLst>
              <a:ext uri="{FF2B5EF4-FFF2-40B4-BE49-F238E27FC236}">
                <a16:creationId xmlns:a16="http://schemas.microsoft.com/office/drawing/2014/main" id="{D437B7E8-9F31-9B4D-BF94-10117F0C3C64}"/>
              </a:ext>
            </a:extLst>
          </p:cNvPr>
          <p:cNvSpPr txBox="1">
            <a:spLocks/>
          </p:cNvSpPr>
          <p:nvPr/>
        </p:nvSpPr>
        <p:spPr>
          <a:xfrm>
            <a:off x="2711986" y="4931003"/>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4</a:t>
            </a:r>
          </a:p>
        </p:txBody>
      </p:sp>
      <p:sp>
        <p:nvSpPr>
          <p:cNvPr id="5" name="Rechteraccolade 4">
            <a:extLst>
              <a:ext uri="{FF2B5EF4-FFF2-40B4-BE49-F238E27FC236}">
                <a16:creationId xmlns:a16="http://schemas.microsoft.com/office/drawing/2014/main" id="{A867D196-F43D-0549-ACBA-7C59F5632587}"/>
              </a:ext>
            </a:extLst>
          </p:cNvPr>
          <p:cNvSpPr/>
          <p:nvPr/>
        </p:nvSpPr>
        <p:spPr>
          <a:xfrm>
            <a:off x="6448074" y="2049556"/>
            <a:ext cx="409903" cy="3203348"/>
          </a:xfrm>
          <a:prstGeom prst="rightBrace">
            <a:avLst>
              <a:gd name="adj1" fmla="val 7319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latin typeface="Raleway" pitchFamily="2" charset="77"/>
            </a:endParaRPr>
          </a:p>
        </p:txBody>
      </p:sp>
      <p:sp>
        <p:nvSpPr>
          <p:cNvPr id="40" name="Tijdelijke aanduiding voor tekst 8">
            <a:extLst>
              <a:ext uri="{FF2B5EF4-FFF2-40B4-BE49-F238E27FC236}">
                <a16:creationId xmlns:a16="http://schemas.microsoft.com/office/drawing/2014/main" id="{9B564B3C-A683-4E42-86C5-1F30BDC04BAA}"/>
              </a:ext>
            </a:extLst>
          </p:cNvPr>
          <p:cNvSpPr txBox="1">
            <a:spLocks/>
          </p:cNvSpPr>
          <p:nvPr/>
        </p:nvSpPr>
        <p:spPr>
          <a:xfrm>
            <a:off x="3345736" y="1931363"/>
            <a:ext cx="3057529"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Dysphagia</a:t>
            </a:r>
            <a:r>
              <a:rPr lang="nl-BE" sz="1400" b="1" dirty="0">
                <a:solidFill>
                  <a:srgbClr val="333333"/>
                </a:solidFill>
                <a:latin typeface="Raleway" pitchFamily="2" charset="77"/>
              </a:rPr>
              <a:t>: 4% adult </a:t>
            </a:r>
            <a:r>
              <a:rPr lang="nl-BE" sz="1400" b="1" dirty="0" err="1">
                <a:solidFill>
                  <a:srgbClr val="333333"/>
                </a:solidFill>
                <a:latin typeface="Raleway" pitchFamily="2" charset="77"/>
              </a:rPr>
              <a:t>population</a:t>
            </a:r>
            <a:endParaRPr lang="nl-BE" sz="1400" b="1" dirty="0">
              <a:solidFill>
                <a:srgbClr val="333333"/>
              </a:solidFill>
              <a:latin typeface="Raleway" pitchFamily="2" charset="77"/>
            </a:endParaRPr>
          </a:p>
        </p:txBody>
      </p:sp>
      <p:sp>
        <p:nvSpPr>
          <p:cNvPr id="41" name="Tijdelijke aanduiding voor tekst 8">
            <a:extLst>
              <a:ext uri="{FF2B5EF4-FFF2-40B4-BE49-F238E27FC236}">
                <a16:creationId xmlns:a16="http://schemas.microsoft.com/office/drawing/2014/main" id="{86878175-89BC-AD4B-AA39-2D39DF42CEB2}"/>
              </a:ext>
            </a:extLst>
          </p:cNvPr>
          <p:cNvSpPr txBox="1">
            <a:spLocks/>
          </p:cNvSpPr>
          <p:nvPr/>
        </p:nvSpPr>
        <p:spPr>
          <a:xfrm>
            <a:off x="3345736" y="2834333"/>
            <a:ext cx="3057529"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Dysphonia</a:t>
            </a:r>
            <a:r>
              <a:rPr lang="nl-BE" sz="1400" b="1" dirty="0">
                <a:solidFill>
                  <a:srgbClr val="333333"/>
                </a:solidFill>
                <a:latin typeface="Raleway" pitchFamily="2" charset="77"/>
              </a:rPr>
              <a:t>: 3-9% of </a:t>
            </a:r>
            <a:r>
              <a:rPr lang="nl-BE" sz="1400" b="1" dirty="0" err="1">
                <a:solidFill>
                  <a:srgbClr val="333333"/>
                </a:solidFill>
                <a:latin typeface="Raleway" pitchFamily="2" charset="77"/>
              </a:rPr>
              <a:t>adults</a:t>
            </a:r>
            <a:endParaRPr lang="nl-BE" sz="1400" b="1" dirty="0">
              <a:solidFill>
                <a:srgbClr val="333333"/>
              </a:solidFill>
              <a:latin typeface="Raleway" pitchFamily="2" charset="77"/>
            </a:endParaRPr>
          </a:p>
        </p:txBody>
      </p:sp>
      <p:sp>
        <p:nvSpPr>
          <p:cNvPr id="42" name="Tijdelijke aanduiding voor tekst 8">
            <a:extLst>
              <a:ext uri="{FF2B5EF4-FFF2-40B4-BE49-F238E27FC236}">
                <a16:creationId xmlns:a16="http://schemas.microsoft.com/office/drawing/2014/main" id="{A859FFB7-C848-BE49-9B9A-FCB17C2EF93A}"/>
              </a:ext>
            </a:extLst>
          </p:cNvPr>
          <p:cNvSpPr txBox="1">
            <a:spLocks/>
          </p:cNvSpPr>
          <p:nvPr/>
        </p:nvSpPr>
        <p:spPr>
          <a:xfrm>
            <a:off x="3345736" y="4194503"/>
            <a:ext cx="3057529"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a:solidFill>
                  <a:srgbClr val="333333"/>
                </a:solidFill>
                <a:latin typeface="Raleway" pitchFamily="2" charset="77"/>
              </a:rPr>
              <a:t>Parkinson: 80% </a:t>
            </a:r>
          </a:p>
        </p:txBody>
      </p:sp>
      <p:sp>
        <p:nvSpPr>
          <p:cNvPr id="43" name="Tijdelijke aanduiding voor tekst 8">
            <a:extLst>
              <a:ext uri="{FF2B5EF4-FFF2-40B4-BE49-F238E27FC236}">
                <a16:creationId xmlns:a16="http://schemas.microsoft.com/office/drawing/2014/main" id="{74104A27-7DA1-CE46-9EAF-55D15AF85F05}"/>
              </a:ext>
            </a:extLst>
          </p:cNvPr>
          <p:cNvSpPr txBox="1">
            <a:spLocks/>
          </p:cNvSpPr>
          <p:nvPr/>
        </p:nvSpPr>
        <p:spPr>
          <a:xfrm>
            <a:off x="3369570" y="4957781"/>
            <a:ext cx="3181157"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a:solidFill>
                  <a:srgbClr val="333333"/>
                </a:solidFill>
                <a:latin typeface="Raleway" pitchFamily="2" charset="77"/>
              </a:rPr>
              <a:t>Alzheimer: 84-93% </a:t>
            </a:r>
          </a:p>
        </p:txBody>
      </p:sp>
      <p:sp>
        <p:nvSpPr>
          <p:cNvPr id="47" name="Afgeronde rechthoek 46">
            <a:extLst>
              <a:ext uri="{FF2B5EF4-FFF2-40B4-BE49-F238E27FC236}">
                <a16:creationId xmlns:a16="http://schemas.microsoft.com/office/drawing/2014/main" id="{79335983-1703-EE4D-A206-2D5755368852}"/>
              </a:ext>
            </a:extLst>
          </p:cNvPr>
          <p:cNvSpPr/>
          <p:nvPr/>
        </p:nvSpPr>
        <p:spPr>
          <a:xfrm>
            <a:off x="317516" y="2114572"/>
            <a:ext cx="1757468" cy="9884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45" name="Tijdelijke aanduiding voor tekst 8">
            <a:extLst>
              <a:ext uri="{FF2B5EF4-FFF2-40B4-BE49-F238E27FC236}">
                <a16:creationId xmlns:a16="http://schemas.microsoft.com/office/drawing/2014/main" id="{6CC4D426-E43E-8944-BA43-F16284B05CEF}"/>
              </a:ext>
            </a:extLst>
          </p:cNvPr>
          <p:cNvSpPr txBox="1">
            <a:spLocks/>
          </p:cNvSpPr>
          <p:nvPr/>
        </p:nvSpPr>
        <p:spPr>
          <a:xfrm>
            <a:off x="568120" y="2336617"/>
            <a:ext cx="3181156" cy="86540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Individuals</a:t>
            </a:r>
            <a:endParaRPr lang="nl-BE" sz="1400" b="1" dirty="0">
              <a:solidFill>
                <a:srgbClr val="333333"/>
              </a:solidFill>
              <a:latin typeface="Raleway" pitchFamily="2" charset="77"/>
            </a:endParaRPr>
          </a:p>
        </p:txBody>
      </p:sp>
      <p:sp>
        <p:nvSpPr>
          <p:cNvPr id="49" name="Afgeronde rechthoek 48">
            <a:extLst>
              <a:ext uri="{FF2B5EF4-FFF2-40B4-BE49-F238E27FC236}">
                <a16:creationId xmlns:a16="http://schemas.microsoft.com/office/drawing/2014/main" id="{F2E614C9-3FA8-124F-A2F4-13171515F620}"/>
              </a:ext>
            </a:extLst>
          </p:cNvPr>
          <p:cNvSpPr/>
          <p:nvPr/>
        </p:nvSpPr>
        <p:spPr>
          <a:xfrm>
            <a:off x="317517" y="4341538"/>
            <a:ext cx="1757467" cy="98848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50" name="Tijdelijke aanduiding voor tekst 8">
            <a:extLst>
              <a:ext uri="{FF2B5EF4-FFF2-40B4-BE49-F238E27FC236}">
                <a16:creationId xmlns:a16="http://schemas.microsoft.com/office/drawing/2014/main" id="{7AA5CD6C-1778-FD46-8388-AEA9911E8EB4}"/>
              </a:ext>
            </a:extLst>
          </p:cNvPr>
          <p:cNvSpPr txBox="1">
            <a:spLocks/>
          </p:cNvSpPr>
          <p:nvPr/>
        </p:nvSpPr>
        <p:spPr>
          <a:xfrm>
            <a:off x="568122" y="4563583"/>
            <a:ext cx="2649048" cy="60783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err="1">
                <a:solidFill>
                  <a:srgbClr val="333333"/>
                </a:solidFill>
                <a:latin typeface="Raleway" pitchFamily="2" charset="77"/>
              </a:rPr>
              <a:t>Patients</a:t>
            </a:r>
            <a:endParaRPr lang="nl-BE" sz="1400" b="1" dirty="0">
              <a:solidFill>
                <a:srgbClr val="333333"/>
              </a:solidFill>
              <a:latin typeface="Raleway" pitchFamily="2" charset="77"/>
            </a:endParaRPr>
          </a:p>
        </p:txBody>
      </p:sp>
      <p:sp>
        <p:nvSpPr>
          <p:cNvPr id="51" name="Rechteraccolade 50">
            <a:extLst>
              <a:ext uri="{FF2B5EF4-FFF2-40B4-BE49-F238E27FC236}">
                <a16:creationId xmlns:a16="http://schemas.microsoft.com/office/drawing/2014/main" id="{A7A964EA-09A7-8847-8D6A-489242522BAB}"/>
              </a:ext>
            </a:extLst>
          </p:cNvPr>
          <p:cNvSpPr/>
          <p:nvPr/>
        </p:nvSpPr>
        <p:spPr>
          <a:xfrm flipH="1">
            <a:off x="2293727" y="2082260"/>
            <a:ext cx="302719" cy="911708"/>
          </a:xfrm>
          <a:prstGeom prst="rightBrace">
            <a:avLst>
              <a:gd name="adj1" fmla="val 7319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latin typeface="Raleway" pitchFamily="2" charset="77"/>
            </a:endParaRPr>
          </a:p>
        </p:txBody>
      </p:sp>
      <p:sp>
        <p:nvSpPr>
          <p:cNvPr id="52" name="Rechteraccolade 51">
            <a:extLst>
              <a:ext uri="{FF2B5EF4-FFF2-40B4-BE49-F238E27FC236}">
                <a16:creationId xmlns:a16="http://schemas.microsoft.com/office/drawing/2014/main" id="{7504E5D0-D101-A548-AA31-B45D4E05194C}"/>
              </a:ext>
            </a:extLst>
          </p:cNvPr>
          <p:cNvSpPr/>
          <p:nvPr/>
        </p:nvSpPr>
        <p:spPr>
          <a:xfrm flipH="1">
            <a:off x="2293727" y="4328504"/>
            <a:ext cx="302719" cy="911708"/>
          </a:xfrm>
          <a:prstGeom prst="rightBrace">
            <a:avLst>
              <a:gd name="adj1" fmla="val 7319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latin typeface="Raleway" pitchFamily="2" charset="77"/>
            </a:endParaRPr>
          </a:p>
        </p:txBody>
      </p:sp>
      <p:graphicFrame>
        <p:nvGraphicFramePr>
          <p:cNvPr id="6" name="Tabel 6">
            <a:extLst>
              <a:ext uri="{FF2B5EF4-FFF2-40B4-BE49-F238E27FC236}">
                <a16:creationId xmlns:a16="http://schemas.microsoft.com/office/drawing/2014/main" id="{DCA8F682-F084-1EF5-DA4A-01AA23ADEE21}"/>
              </a:ext>
            </a:extLst>
          </p:cNvPr>
          <p:cNvGraphicFramePr>
            <a:graphicFrameLocks noGrp="1"/>
          </p:cNvGraphicFramePr>
          <p:nvPr/>
        </p:nvGraphicFramePr>
        <p:xfrm>
          <a:off x="6902786" y="1687689"/>
          <a:ext cx="5224166" cy="1769440"/>
        </p:xfrm>
        <a:graphic>
          <a:graphicData uri="http://schemas.openxmlformats.org/drawingml/2006/table">
            <a:tbl>
              <a:tblPr firstRow="1" bandRow="1">
                <a:tableStyleId>{5C22544A-7EE6-4342-B048-85BDC9FD1C3A}</a:tableStyleId>
              </a:tblPr>
              <a:tblGrid>
                <a:gridCol w="986050">
                  <a:extLst>
                    <a:ext uri="{9D8B030D-6E8A-4147-A177-3AD203B41FA5}">
                      <a16:colId xmlns:a16="http://schemas.microsoft.com/office/drawing/2014/main" val="3083785200"/>
                    </a:ext>
                  </a:extLst>
                </a:gridCol>
                <a:gridCol w="986050">
                  <a:extLst>
                    <a:ext uri="{9D8B030D-6E8A-4147-A177-3AD203B41FA5}">
                      <a16:colId xmlns:a16="http://schemas.microsoft.com/office/drawing/2014/main" val="2397520840"/>
                    </a:ext>
                  </a:extLst>
                </a:gridCol>
                <a:gridCol w="986050">
                  <a:extLst>
                    <a:ext uri="{9D8B030D-6E8A-4147-A177-3AD203B41FA5}">
                      <a16:colId xmlns:a16="http://schemas.microsoft.com/office/drawing/2014/main" val="539487699"/>
                    </a:ext>
                  </a:extLst>
                </a:gridCol>
                <a:gridCol w="1207910">
                  <a:extLst>
                    <a:ext uri="{9D8B030D-6E8A-4147-A177-3AD203B41FA5}">
                      <a16:colId xmlns:a16="http://schemas.microsoft.com/office/drawing/2014/main" val="581198179"/>
                    </a:ext>
                  </a:extLst>
                </a:gridCol>
                <a:gridCol w="1058106">
                  <a:extLst>
                    <a:ext uri="{9D8B030D-6E8A-4147-A177-3AD203B41FA5}">
                      <a16:colId xmlns:a16="http://schemas.microsoft.com/office/drawing/2014/main" val="114001185"/>
                    </a:ext>
                  </a:extLst>
                </a:gridCol>
              </a:tblGrid>
              <a:tr h="534651">
                <a:tc>
                  <a:txBody>
                    <a:bodyPr/>
                    <a:lstStyle/>
                    <a:p>
                      <a:r>
                        <a:rPr lang="nl-BE" sz="1200" dirty="0"/>
                        <a:t>Country</a:t>
                      </a:r>
                    </a:p>
                  </a:txBody>
                  <a:tcPr/>
                </a:tc>
                <a:tc>
                  <a:txBody>
                    <a:bodyPr/>
                    <a:lstStyle/>
                    <a:p>
                      <a:r>
                        <a:rPr lang="nl-BE" sz="1200" dirty="0" err="1"/>
                        <a:t>Population</a:t>
                      </a:r>
                      <a:endParaRPr lang="nl-BE" sz="1200" dirty="0"/>
                    </a:p>
                  </a:txBody>
                  <a:tcPr/>
                </a:tc>
                <a:tc>
                  <a:txBody>
                    <a:bodyPr/>
                    <a:lstStyle/>
                    <a:p>
                      <a:r>
                        <a:rPr lang="nl-BE" sz="1200" dirty="0"/>
                        <a:t># </a:t>
                      </a:r>
                      <a:r>
                        <a:rPr lang="nl-BE" sz="1200" dirty="0" err="1"/>
                        <a:t>Adults</a:t>
                      </a:r>
                      <a:endParaRPr lang="nl-BE" sz="1200" dirty="0"/>
                    </a:p>
                    <a:p>
                      <a:r>
                        <a:rPr lang="nl-BE" sz="1200" dirty="0"/>
                        <a:t>(25-65j)</a:t>
                      </a:r>
                    </a:p>
                  </a:txBody>
                  <a:tcPr/>
                </a:tc>
                <a:tc>
                  <a:txBody>
                    <a:bodyPr/>
                    <a:lstStyle/>
                    <a:p>
                      <a:r>
                        <a:rPr lang="nl-BE" sz="1200" dirty="0" err="1"/>
                        <a:t>Dysphagia</a:t>
                      </a:r>
                      <a:r>
                        <a:rPr lang="nl-BE" sz="1200" dirty="0"/>
                        <a:t> </a:t>
                      </a:r>
                    </a:p>
                    <a:p>
                      <a:r>
                        <a:rPr lang="nl-BE" sz="1200" dirty="0"/>
                        <a:t>(4% of </a:t>
                      </a:r>
                      <a:r>
                        <a:rPr lang="nl-BE" sz="1200" dirty="0" err="1"/>
                        <a:t>adults</a:t>
                      </a:r>
                      <a:r>
                        <a:rPr lang="nl-BE" sz="1200" dirty="0"/>
                        <a:t>)</a:t>
                      </a:r>
                    </a:p>
                  </a:txBody>
                  <a:tcPr/>
                </a:tc>
                <a:tc>
                  <a:txBody>
                    <a:bodyPr/>
                    <a:lstStyle/>
                    <a:p>
                      <a:r>
                        <a:rPr lang="nl-BE" sz="1200" dirty="0" err="1"/>
                        <a:t>Dysphonia</a:t>
                      </a:r>
                      <a:r>
                        <a:rPr lang="nl-BE" sz="1200" dirty="0"/>
                        <a:t> (5%*37,5%)</a:t>
                      </a:r>
                    </a:p>
                  </a:txBody>
                  <a:tcPr/>
                </a:tc>
                <a:extLst>
                  <a:ext uri="{0D108BD9-81ED-4DB2-BD59-A6C34878D82A}">
                    <a16:rowId xmlns:a16="http://schemas.microsoft.com/office/drawing/2014/main" val="593846969"/>
                  </a:ext>
                </a:extLst>
              </a:tr>
              <a:tr h="309758">
                <a:tc>
                  <a:txBody>
                    <a:bodyPr/>
                    <a:lstStyle/>
                    <a:p>
                      <a:r>
                        <a:rPr lang="nl-BE" sz="1200" dirty="0"/>
                        <a:t>Belgium</a:t>
                      </a:r>
                    </a:p>
                  </a:txBody>
                  <a:tcPr/>
                </a:tc>
                <a:tc>
                  <a:txBody>
                    <a:bodyPr/>
                    <a:lstStyle/>
                    <a:p>
                      <a:r>
                        <a:rPr lang="nl-BE" sz="1200" dirty="0"/>
                        <a:t>11,6M</a:t>
                      </a:r>
                    </a:p>
                  </a:txBody>
                  <a:tcPr/>
                </a:tc>
                <a:tc>
                  <a:txBody>
                    <a:bodyPr/>
                    <a:lstStyle/>
                    <a:p>
                      <a:r>
                        <a:rPr lang="nl-BE" sz="1200" dirty="0"/>
                        <a:t>52%</a:t>
                      </a:r>
                    </a:p>
                  </a:txBody>
                  <a:tcPr/>
                </a:tc>
                <a:tc>
                  <a:txBody>
                    <a:bodyPr/>
                    <a:lstStyle/>
                    <a:p>
                      <a:r>
                        <a:rPr lang="nl-BE" sz="1200" dirty="0"/>
                        <a:t>240K</a:t>
                      </a:r>
                    </a:p>
                  </a:txBody>
                  <a:tcPr/>
                </a:tc>
                <a:tc>
                  <a:txBody>
                    <a:bodyPr/>
                    <a:lstStyle/>
                    <a:p>
                      <a:r>
                        <a:rPr lang="nl-BE" sz="1200" dirty="0"/>
                        <a:t>217K</a:t>
                      </a:r>
                    </a:p>
                  </a:txBody>
                  <a:tcPr/>
                </a:tc>
                <a:extLst>
                  <a:ext uri="{0D108BD9-81ED-4DB2-BD59-A6C34878D82A}">
                    <a16:rowId xmlns:a16="http://schemas.microsoft.com/office/drawing/2014/main" val="2339501675"/>
                  </a:ext>
                </a:extLst>
              </a:tr>
              <a:tr h="309758">
                <a:tc>
                  <a:txBody>
                    <a:bodyPr/>
                    <a:lstStyle/>
                    <a:p>
                      <a:r>
                        <a:rPr lang="nl-BE" sz="1200" dirty="0"/>
                        <a:t>The </a:t>
                      </a:r>
                      <a:r>
                        <a:rPr lang="nl-BE" sz="1200" dirty="0" err="1"/>
                        <a:t>Neth</a:t>
                      </a:r>
                      <a:endParaRPr lang="nl-BE" sz="1200" dirty="0"/>
                    </a:p>
                  </a:txBody>
                  <a:tcPr/>
                </a:tc>
                <a:tc>
                  <a:txBody>
                    <a:bodyPr/>
                    <a:lstStyle/>
                    <a:p>
                      <a:r>
                        <a:rPr lang="nl-BE" sz="1200" dirty="0"/>
                        <a:t>17,5M</a:t>
                      </a:r>
                    </a:p>
                  </a:txBody>
                  <a:tcPr/>
                </a:tc>
                <a:tc>
                  <a:txBody>
                    <a:bodyPr/>
                    <a:lstStyle/>
                    <a:p>
                      <a:r>
                        <a:rPr lang="nl-BE" sz="1200" dirty="0"/>
                        <a:t>52%</a:t>
                      </a:r>
                    </a:p>
                  </a:txBody>
                  <a:tcPr/>
                </a:tc>
                <a:tc>
                  <a:txBody>
                    <a:bodyPr/>
                    <a:lstStyle/>
                    <a:p>
                      <a:r>
                        <a:rPr lang="nl-BE" sz="1200" dirty="0"/>
                        <a:t>364K</a:t>
                      </a:r>
                    </a:p>
                  </a:txBody>
                  <a:tcPr/>
                </a:tc>
                <a:tc>
                  <a:txBody>
                    <a:bodyPr/>
                    <a:lstStyle/>
                    <a:p>
                      <a:r>
                        <a:rPr lang="nl-BE" sz="1200" dirty="0"/>
                        <a:t>328K</a:t>
                      </a:r>
                    </a:p>
                  </a:txBody>
                  <a:tcPr/>
                </a:tc>
                <a:extLst>
                  <a:ext uri="{0D108BD9-81ED-4DB2-BD59-A6C34878D82A}">
                    <a16:rowId xmlns:a16="http://schemas.microsoft.com/office/drawing/2014/main" val="2365737622"/>
                  </a:ext>
                </a:extLst>
              </a:tr>
              <a:tr h="309758">
                <a:tc>
                  <a:txBody>
                    <a:bodyPr/>
                    <a:lstStyle/>
                    <a:p>
                      <a:r>
                        <a:rPr lang="nl-BE" sz="1200" dirty="0"/>
                        <a:t>Germany</a:t>
                      </a:r>
                    </a:p>
                  </a:txBody>
                  <a:tcPr/>
                </a:tc>
                <a:tc>
                  <a:txBody>
                    <a:bodyPr/>
                    <a:lstStyle/>
                    <a:p>
                      <a:r>
                        <a:rPr lang="nl-BE" sz="1200" dirty="0"/>
                        <a:t>83M</a:t>
                      </a:r>
                    </a:p>
                  </a:txBody>
                  <a:tcPr/>
                </a:tc>
                <a:tc>
                  <a:txBody>
                    <a:bodyPr/>
                    <a:lstStyle/>
                    <a:p>
                      <a:r>
                        <a:rPr lang="nl-BE" sz="1200" dirty="0"/>
                        <a:t>53%</a:t>
                      </a:r>
                    </a:p>
                  </a:txBody>
                  <a:tcPr/>
                </a:tc>
                <a:tc>
                  <a:txBody>
                    <a:bodyPr/>
                    <a:lstStyle/>
                    <a:p>
                      <a:r>
                        <a:rPr lang="nl-BE" sz="1200" dirty="0"/>
                        <a:t>1,80M</a:t>
                      </a:r>
                    </a:p>
                  </a:txBody>
                  <a:tcPr/>
                </a:tc>
                <a:tc>
                  <a:txBody>
                    <a:bodyPr/>
                    <a:lstStyle/>
                    <a:p>
                      <a:r>
                        <a:rPr lang="nl-BE" sz="1200" dirty="0"/>
                        <a:t>1,5M</a:t>
                      </a:r>
                    </a:p>
                  </a:txBody>
                  <a:tcPr/>
                </a:tc>
                <a:extLst>
                  <a:ext uri="{0D108BD9-81ED-4DB2-BD59-A6C34878D82A}">
                    <a16:rowId xmlns:a16="http://schemas.microsoft.com/office/drawing/2014/main" val="3894931601"/>
                  </a:ext>
                </a:extLst>
              </a:tr>
              <a:tr h="305515">
                <a:tc>
                  <a:txBody>
                    <a:bodyPr/>
                    <a:lstStyle/>
                    <a:p>
                      <a:r>
                        <a:rPr lang="nl-BE" sz="1200" dirty="0"/>
                        <a:t>US</a:t>
                      </a:r>
                    </a:p>
                  </a:txBody>
                  <a:tcPr/>
                </a:tc>
                <a:tc>
                  <a:txBody>
                    <a:bodyPr/>
                    <a:lstStyle/>
                    <a:p>
                      <a:r>
                        <a:rPr lang="nl-BE" sz="1200" dirty="0"/>
                        <a:t>332M</a:t>
                      </a:r>
                    </a:p>
                  </a:txBody>
                  <a:tcPr/>
                </a:tc>
                <a:tc>
                  <a:txBody>
                    <a:bodyPr/>
                    <a:lstStyle/>
                    <a:p>
                      <a:r>
                        <a:rPr lang="nl-BE" sz="1200" dirty="0"/>
                        <a:t>65%</a:t>
                      </a:r>
                    </a:p>
                  </a:txBody>
                  <a:tcPr/>
                </a:tc>
                <a:tc>
                  <a:txBody>
                    <a:bodyPr/>
                    <a:lstStyle/>
                    <a:p>
                      <a:r>
                        <a:rPr lang="nl-BE" sz="1200" dirty="0"/>
                        <a:t>8,6M</a:t>
                      </a:r>
                    </a:p>
                  </a:txBody>
                  <a:tcPr/>
                </a:tc>
                <a:tc>
                  <a:txBody>
                    <a:bodyPr/>
                    <a:lstStyle/>
                    <a:p>
                      <a:r>
                        <a:rPr lang="nl-BE" sz="1200" dirty="0"/>
                        <a:t>6,2M</a:t>
                      </a:r>
                    </a:p>
                  </a:txBody>
                  <a:tcPr/>
                </a:tc>
                <a:extLst>
                  <a:ext uri="{0D108BD9-81ED-4DB2-BD59-A6C34878D82A}">
                    <a16:rowId xmlns:a16="http://schemas.microsoft.com/office/drawing/2014/main" val="1938665467"/>
                  </a:ext>
                </a:extLst>
              </a:tr>
            </a:tbl>
          </a:graphicData>
        </a:graphic>
      </p:graphicFrame>
      <p:graphicFrame>
        <p:nvGraphicFramePr>
          <p:cNvPr id="7" name="Tabel 6">
            <a:extLst>
              <a:ext uri="{FF2B5EF4-FFF2-40B4-BE49-F238E27FC236}">
                <a16:creationId xmlns:a16="http://schemas.microsoft.com/office/drawing/2014/main" id="{9CE8E9F5-1EF3-B8AB-B77A-8731928A2D41}"/>
              </a:ext>
            </a:extLst>
          </p:cNvPr>
          <p:cNvGraphicFramePr>
            <a:graphicFrameLocks noGrp="1"/>
          </p:cNvGraphicFramePr>
          <p:nvPr/>
        </p:nvGraphicFramePr>
        <p:xfrm>
          <a:off x="6902786" y="3807857"/>
          <a:ext cx="5224166" cy="1149924"/>
        </p:xfrm>
        <a:graphic>
          <a:graphicData uri="http://schemas.openxmlformats.org/drawingml/2006/table">
            <a:tbl>
              <a:tblPr firstRow="1" bandRow="1">
                <a:tableStyleId>{5C22544A-7EE6-4342-B048-85BDC9FD1C3A}</a:tableStyleId>
              </a:tblPr>
              <a:tblGrid>
                <a:gridCol w="949592">
                  <a:extLst>
                    <a:ext uri="{9D8B030D-6E8A-4147-A177-3AD203B41FA5}">
                      <a16:colId xmlns:a16="http://schemas.microsoft.com/office/drawing/2014/main" val="3083785200"/>
                    </a:ext>
                  </a:extLst>
                </a:gridCol>
                <a:gridCol w="1022508">
                  <a:extLst>
                    <a:ext uri="{9D8B030D-6E8A-4147-A177-3AD203B41FA5}">
                      <a16:colId xmlns:a16="http://schemas.microsoft.com/office/drawing/2014/main" val="2397520840"/>
                    </a:ext>
                  </a:extLst>
                </a:gridCol>
                <a:gridCol w="986050">
                  <a:extLst>
                    <a:ext uri="{9D8B030D-6E8A-4147-A177-3AD203B41FA5}">
                      <a16:colId xmlns:a16="http://schemas.microsoft.com/office/drawing/2014/main" val="539487699"/>
                    </a:ext>
                  </a:extLst>
                </a:gridCol>
                <a:gridCol w="1207910">
                  <a:extLst>
                    <a:ext uri="{9D8B030D-6E8A-4147-A177-3AD203B41FA5}">
                      <a16:colId xmlns:a16="http://schemas.microsoft.com/office/drawing/2014/main" val="581198179"/>
                    </a:ext>
                  </a:extLst>
                </a:gridCol>
                <a:gridCol w="1058106">
                  <a:extLst>
                    <a:ext uri="{9D8B030D-6E8A-4147-A177-3AD203B41FA5}">
                      <a16:colId xmlns:a16="http://schemas.microsoft.com/office/drawing/2014/main" val="114001185"/>
                    </a:ext>
                  </a:extLst>
                </a:gridCol>
              </a:tblGrid>
              <a:tr h="534651">
                <a:tc>
                  <a:txBody>
                    <a:bodyPr/>
                    <a:lstStyle/>
                    <a:p>
                      <a:r>
                        <a:rPr lang="nl-BE" sz="1200" dirty="0" err="1"/>
                        <a:t>Region</a:t>
                      </a:r>
                      <a:endParaRPr lang="nl-BE" sz="1200" dirty="0"/>
                    </a:p>
                  </a:txBody>
                  <a:tcPr/>
                </a:tc>
                <a:tc>
                  <a:txBody>
                    <a:bodyPr/>
                    <a:lstStyle/>
                    <a:p>
                      <a:r>
                        <a:rPr lang="nl-BE" sz="1200" dirty="0" err="1"/>
                        <a:t>Population</a:t>
                      </a:r>
                      <a:endParaRPr lang="nl-BE" sz="1200" dirty="0"/>
                    </a:p>
                  </a:txBody>
                  <a:tcPr/>
                </a:tc>
                <a:tc>
                  <a:txBody>
                    <a:bodyPr/>
                    <a:lstStyle/>
                    <a:p>
                      <a:r>
                        <a:rPr lang="nl-BE" sz="1200" dirty="0"/>
                        <a:t>Parkinson</a:t>
                      </a:r>
                    </a:p>
                  </a:txBody>
                  <a:tcPr/>
                </a:tc>
                <a:tc>
                  <a:txBody>
                    <a:bodyPr/>
                    <a:lstStyle/>
                    <a:p>
                      <a:r>
                        <a:rPr lang="nl-BE" sz="1200" dirty="0"/>
                        <a:t>Alzheimer</a:t>
                      </a:r>
                    </a:p>
                  </a:txBody>
                  <a:tcPr/>
                </a:tc>
                <a:tc>
                  <a:txBody>
                    <a:bodyPr/>
                    <a:lstStyle/>
                    <a:p>
                      <a:r>
                        <a:rPr lang="nl-BE" sz="1200" dirty="0"/>
                        <a:t>H&amp;N </a:t>
                      </a:r>
                      <a:r>
                        <a:rPr lang="nl-BE" sz="1200" dirty="0" err="1"/>
                        <a:t>onco</a:t>
                      </a:r>
                      <a:endParaRPr lang="nl-BE" sz="1200" dirty="0"/>
                    </a:p>
                  </a:txBody>
                  <a:tcPr/>
                </a:tc>
                <a:extLst>
                  <a:ext uri="{0D108BD9-81ED-4DB2-BD59-A6C34878D82A}">
                    <a16:rowId xmlns:a16="http://schemas.microsoft.com/office/drawing/2014/main" val="593846969"/>
                  </a:ext>
                </a:extLst>
              </a:tr>
              <a:tr h="309758">
                <a:tc>
                  <a:txBody>
                    <a:bodyPr/>
                    <a:lstStyle/>
                    <a:p>
                      <a:r>
                        <a:rPr lang="nl-BE" sz="1200" dirty="0"/>
                        <a:t>Europe</a:t>
                      </a:r>
                    </a:p>
                  </a:txBody>
                  <a:tcPr/>
                </a:tc>
                <a:tc>
                  <a:txBody>
                    <a:bodyPr/>
                    <a:lstStyle/>
                    <a:p>
                      <a:r>
                        <a:rPr lang="nl-BE" sz="1200" dirty="0"/>
                        <a:t>746M</a:t>
                      </a:r>
                    </a:p>
                  </a:txBody>
                  <a:tcPr/>
                </a:tc>
                <a:tc>
                  <a:txBody>
                    <a:bodyPr/>
                    <a:lstStyle/>
                    <a:p>
                      <a:r>
                        <a:rPr lang="nl-BE" sz="1200" dirty="0"/>
                        <a:t>1,2M</a:t>
                      </a:r>
                    </a:p>
                  </a:txBody>
                  <a:tcPr/>
                </a:tc>
                <a:tc>
                  <a:txBody>
                    <a:bodyPr/>
                    <a:lstStyle/>
                    <a:p>
                      <a:r>
                        <a:rPr lang="nl-BE" sz="1200" dirty="0"/>
                        <a:t>9,7M</a:t>
                      </a:r>
                    </a:p>
                  </a:txBody>
                  <a:tcPr/>
                </a:tc>
                <a:tc>
                  <a:txBody>
                    <a:bodyPr/>
                    <a:lstStyle/>
                    <a:p>
                      <a:r>
                        <a:rPr lang="nl-BE" sz="1200" dirty="0"/>
                        <a:t>450K</a:t>
                      </a:r>
                    </a:p>
                  </a:txBody>
                  <a:tcPr/>
                </a:tc>
                <a:extLst>
                  <a:ext uri="{0D108BD9-81ED-4DB2-BD59-A6C34878D82A}">
                    <a16:rowId xmlns:a16="http://schemas.microsoft.com/office/drawing/2014/main" val="2339501675"/>
                  </a:ext>
                </a:extLst>
              </a:tr>
              <a:tr h="305515">
                <a:tc>
                  <a:txBody>
                    <a:bodyPr/>
                    <a:lstStyle/>
                    <a:p>
                      <a:r>
                        <a:rPr lang="nl-BE" sz="1200" dirty="0"/>
                        <a:t>US</a:t>
                      </a:r>
                    </a:p>
                  </a:txBody>
                  <a:tcPr/>
                </a:tc>
                <a:tc>
                  <a:txBody>
                    <a:bodyPr/>
                    <a:lstStyle/>
                    <a:p>
                      <a:r>
                        <a:rPr lang="nl-BE" sz="1200" dirty="0"/>
                        <a:t>332M</a:t>
                      </a:r>
                    </a:p>
                  </a:txBody>
                  <a:tcPr/>
                </a:tc>
                <a:tc>
                  <a:txBody>
                    <a:bodyPr/>
                    <a:lstStyle/>
                    <a:p>
                      <a:r>
                        <a:rPr lang="nl-BE" sz="1200" dirty="0"/>
                        <a:t>1M</a:t>
                      </a:r>
                    </a:p>
                  </a:txBody>
                  <a:tcPr/>
                </a:tc>
                <a:tc>
                  <a:txBody>
                    <a:bodyPr/>
                    <a:lstStyle/>
                    <a:p>
                      <a:r>
                        <a:rPr lang="nl-BE" sz="1200" dirty="0"/>
                        <a:t>6,2M</a:t>
                      </a:r>
                    </a:p>
                  </a:txBody>
                  <a:tcPr/>
                </a:tc>
                <a:tc>
                  <a:txBody>
                    <a:bodyPr/>
                    <a:lstStyle/>
                    <a:p>
                      <a:r>
                        <a:rPr lang="nl-BE" sz="1200" dirty="0"/>
                        <a:t>66K</a:t>
                      </a:r>
                    </a:p>
                  </a:txBody>
                  <a:tcPr/>
                </a:tc>
                <a:extLst>
                  <a:ext uri="{0D108BD9-81ED-4DB2-BD59-A6C34878D82A}">
                    <a16:rowId xmlns:a16="http://schemas.microsoft.com/office/drawing/2014/main" val="1938665467"/>
                  </a:ext>
                </a:extLst>
              </a:tr>
            </a:tbl>
          </a:graphicData>
        </a:graphic>
      </p:graphicFrame>
      <p:sp>
        <p:nvSpPr>
          <p:cNvPr id="8" name="Rechthoek 7">
            <a:extLst>
              <a:ext uri="{FF2B5EF4-FFF2-40B4-BE49-F238E27FC236}">
                <a16:creationId xmlns:a16="http://schemas.microsoft.com/office/drawing/2014/main" id="{37BD730A-6F70-47A9-E2CA-5EF061F8DF86}"/>
              </a:ext>
            </a:extLst>
          </p:cNvPr>
          <p:cNvSpPr/>
          <p:nvPr/>
        </p:nvSpPr>
        <p:spPr>
          <a:xfrm>
            <a:off x="3011237" y="5490602"/>
            <a:ext cx="3181157" cy="723735"/>
          </a:xfrm>
          <a:prstGeom prst="rect">
            <a:avLst/>
          </a:prstGeom>
          <a:solidFill>
            <a:schemeClr val="bg1"/>
          </a:solidFill>
          <a:ln>
            <a:noFill/>
          </a:ln>
          <a:effectLst>
            <a:outerShdw blurRad="629666"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9" name="Ovaal 8">
            <a:extLst>
              <a:ext uri="{FF2B5EF4-FFF2-40B4-BE49-F238E27FC236}">
                <a16:creationId xmlns:a16="http://schemas.microsoft.com/office/drawing/2014/main" id="{74829D75-4D4A-00BA-B603-EEED3916E3A1}"/>
              </a:ext>
            </a:extLst>
          </p:cNvPr>
          <p:cNvSpPr/>
          <p:nvPr/>
        </p:nvSpPr>
        <p:spPr>
          <a:xfrm>
            <a:off x="2781469" y="5628795"/>
            <a:ext cx="459535" cy="459535"/>
          </a:xfrm>
          <a:prstGeom prst="ellipse">
            <a:avLst/>
          </a:prstGeom>
          <a:solidFill>
            <a:srgbClr val="333333"/>
          </a:solidFill>
          <a:ln>
            <a:noFill/>
          </a:ln>
          <a:effectLst>
            <a:outerShdw blurRad="324922" sx="102000" sy="102000" algn="ctr" rotWithShape="0">
              <a:prstClr val="black">
                <a:alpha val="3535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Raleway" pitchFamily="2" charset="77"/>
            </a:endParaRPr>
          </a:p>
        </p:txBody>
      </p:sp>
      <p:sp>
        <p:nvSpPr>
          <p:cNvPr id="10" name="Tijdelijke aanduiding voor tekst 6">
            <a:extLst>
              <a:ext uri="{FF2B5EF4-FFF2-40B4-BE49-F238E27FC236}">
                <a16:creationId xmlns:a16="http://schemas.microsoft.com/office/drawing/2014/main" id="{C6A2E972-531D-A940-F42F-9539CF1AAF29}"/>
              </a:ext>
            </a:extLst>
          </p:cNvPr>
          <p:cNvSpPr txBox="1">
            <a:spLocks/>
          </p:cNvSpPr>
          <p:nvPr/>
        </p:nvSpPr>
        <p:spPr>
          <a:xfrm>
            <a:off x="2711986" y="5691455"/>
            <a:ext cx="612775" cy="3968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2000" b="1" i="0" kern="1200">
                <a:solidFill>
                  <a:schemeClr val="accent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BE" dirty="0">
                <a:solidFill>
                  <a:schemeClr val="bg1"/>
                </a:solidFill>
                <a:latin typeface="Raleway" pitchFamily="2" charset="77"/>
              </a:rPr>
              <a:t>5</a:t>
            </a:r>
          </a:p>
        </p:txBody>
      </p:sp>
      <p:sp>
        <p:nvSpPr>
          <p:cNvPr id="11" name="Tijdelijke aanduiding voor tekst 8">
            <a:extLst>
              <a:ext uri="{FF2B5EF4-FFF2-40B4-BE49-F238E27FC236}">
                <a16:creationId xmlns:a16="http://schemas.microsoft.com/office/drawing/2014/main" id="{4D75C4E5-E5D3-88C5-78DC-80C8E7C01F9D}"/>
              </a:ext>
            </a:extLst>
          </p:cNvPr>
          <p:cNvSpPr txBox="1">
            <a:spLocks/>
          </p:cNvSpPr>
          <p:nvPr/>
        </p:nvSpPr>
        <p:spPr>
          <a:xfrm>
            <a:off x="3369570" y="5718233"/>
            <a:ext cx="3181157" cy="30179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BE" sz="1400" b="1" dirty="0">
                <a:solidFill>
                  <a:srgbClr val="333333"/>
                </a:solidFill>
                <a:latin typeface="Raleway" pitchFamily="2" charset="77"/>
              </a:rPr>
              <a:t>H&amp;N </a:t>
            </a:r>
            <a:r>
              <a:rPr lang="nl-BE" sz="1400" b="1" dirty="0" err="1">
                <a:solidFill>
                  <a:srgbClr val="333333"/>
                </a:solidFill>
                <a:latin typeface="Raleway" pitchFamily="2" charset="77"/>
              </a:rPr>
              <a:t>onco</a:t>
            </a:r>
            <a:r>
              <a:rPr lang="nl-BE" sz="1400" b="1" dirty="0">
                <a:solidFill>
                  <a:srgbClr val="333333"/>
                </a:solidFill>
                <a:latin typeface="Raleway" pitchFamily="2" charset="77"/>
              </a:rPr>
              <a:t>: +/- 40% </a:t>
            </a:r>
          </a:p>
        </p:txBody>
      </p:sp>
      <p:graphicFrame>
        <p:nvGraphicFramePr>
          <p:cNvPr id="12" name="Tabel 11">
            <a:extLst>
              <a:ext uri="{FF2B5EF4-FFF2-40B4-BE49-F238E27FC236}">
                <a16:creationId xmlns:a16="http://schemas.microsoft.com/office/drawing/2014/main" id="{90FBA501-6B3B-7007-5B7F-3665CE0828A3}"/>
              </a:ext>
            </a:extLst>
          </p:cNvPr>
          <p:cNvGraphicFramePr>
            <a:graphicFrameLocks noGrp="1"/>
          </p:cNvGraphicFramePr>
          <p:nvPr/>
        </p:nvGraphicFramePr>
        <p:xfrm>
          <a:off x="6902786" y="4950045"/>
          <a:ext cx="5224166" cy="1149924"/>
        </p:xfrm>
        <a:graphic>
          <a:graphicData uri="http://schemas.openxmlformats.org/drawingml/2006/table">
            <a:tbl>
              <a:tblPr firstRow="1" bandRow="1">
                <a:tableStyleId>{5C22544A-7EE6-4342-B048-85BDC9FD1C3A}</a:tableStyleId>
              </a:tblPr>
              <a:tblGrid>
                <a:gridCol w="949592">
                  <a:extLst>
                    <a:ext uri="{9D8B030D-6E8A-4147-A177-3AD203B41FA5}">
                      <a16:colId xmlns:a16="http://schemas.microsoft.com/office/drawing/2014/main" val="3083785200"/>
                    </a:ext>
                  </a:extLst>
                </a:gridCol>
                <a:gridCol w="1022508">
                  <a:extLst>
                    <a:ext uri="{9D8B030D-6E8A-4147-A177-3AD203B41FA5}">
                      <a16:colId xmlns:a16="http://schemas.microsoft.com/office/drawing/2014/main" val="2397520840"/>
                    </a:ext>
                  </a:extLst>
                </a:gridCol>
                <a:gridCol w="986050">
                  <a:extLst>
                    <a:ext uri="{9D8B030D-6E8A-4147-A177-3AD203B41FA5}">
                      <a16:colId xmlns:a16="http://schemas.microsoft.com/office/drawing/2014/main" val="539487699"/>
                    </a:ext>
                  </a:extLst>
                </a:gridCol>
                <a:gridCol w="1207910">
                  <a:extLst>
                    <a:ext uri="{9D8B030D-6E8A-4147-A177-3AD203B41FA5}">
                      <a16:colId xmlns:a16="http://schemas.microsoft.com/office/drawing/2014/main" val="581198179"/>
                    </a:ext>
                  </a:extLst>
                </a:gridCol>
                <a:gridCol w="1058106">
                  <a:extLst>
                    <a:ext uri="{9D8B030D-6E8A-4147-A177-3AD203B41FA5}">
                      <a16:colId xmlns:a16="http://schemas.microsoft.com/office/drawing/2014/main" val="114001185"/>
                    </a:ext>
                  </a:extLst>
                </a:gridCol>
              </a:tblGrid>
              <a:tr h="534651">
                <a:tc>
                  <a:txBody>
                    <a:bodyPr/>
                    <a:lstStyle/>
                    <a:p>
                      <a:r>
                        <a:rPr lang="nl-BE" sz="1200" dirty="0" err="1"/>
                        <a:t>Region</a:t>
                      </a:r>
                      <a:endParaRPr lang="nl-BE" sz="1200" dirty="0"/>
                    </a:p>
                  </a:txBody>
                  <a:tcPr/>
                </a:tc>
                <a:tc>
                  <a:txBody>
                    <a:bodyPr/>
                    <a:lstStyle/>
                    <a:p>
                      <a:r>
                        <a:rPr lang="nl-BE" sz="1200" dirty="0" err="1"/>
                        <a:t>Population</a:t>
                      </a:r>
                      <a:endParaRPr lang="nl-BE" sz="1200" dirty="0"/>
                    </a:p>
                  </a:txBody>
                  <a:tcPr/>
                </a:tc>
                <a:tc>
                  <a:txBody>
                    <a:bodyPr/>
                    <a:lstStyle/>
                    <a:p>
                      <a:r>
                        <a:rPr lang="nl-BE" sz="1200" dirty="0"/>
                        <a:t>Parkinson</a:t>
                      </a:r>
                    </a:p>
                    <a:p>
                      <a:r>
                        <a:rPr lang="nl-BE" sz="1200" dirty="0"/>
                        <a:t>(80%)</a:t>
                      </a:r>
                    </a:p>
                  </a:txBody>
                  <a:tcPr/>
                </a:tc>
                <a:tc>
                  <a:txBody>
                    <a:bodyPr/>
                    <a:lstStyle/>
                    <a:p>
                      <a:r>
                        <a:rPr lang="nl-BE" sz="1200" dirty="0"/>
                        <a:t>Alzheimer</a:t>
                      </a:r>
                    </a:p>
                    <a:p>
                      <a:r>
                        <a:rPr lang="nl-BE" sz="1200" dirty="0"/>
                        <a:t>(90%)</a:t>
                      </a:r>
                    </a:p>
                  </a:txBody>
                  <a:tcPr/>
                </a:tc>
                <a:tc>
                  <a:txBody>
                    <a:bodyPr/>
                    <a:lstStyle/>
                    <a:p>
                      <a:r>
                        <a:rPr lang="nl-BE" sz="1200" dirty="0"/>
                        <a:t>H&amp;N </a:t>
                      </a:r>
                      <a:r>
                        <a:rPr lang="nl-BE" sz="1200" dirty="0" err="1"/>
                        <a:t>onco</a:t>
                      </a:r>
                      <a:endParaRPr lang="nl-BE" sz="1200" dirty="0"/>
                    </a:p>
                    <a:p>
                      <a:r>
                        <a:rPr lang="nl-BE" sz="1200" dirty="0"/>
                        <a:t>(40%)</a:t>
                      </a:r>
                    </a:p>
                  </a:txBody>
                  <a:tcPr/>
                </a:tc>
                <a:extLst>
                  <a:ext uri="{0D108BD9-81ED-4DB2-BD59-A6C34878D82A}">
                    <a16:rowId xmlns:a16="http://schemas.microsoft.com/office/drawing/2014/main" val="593846969"/>
                  </a:ext>
                </a:extLst>
              </a:tr>
              <a:tr h="309758">
                <a:tc>
                  <a:txBody>
                    <a:bodyPr/>
                    <a:lstStyle/>
                    <a:p>
                      <a:r>
                        <a:rPr lang="nl-BE" sz="1200" dirty="0"/>
                        <a:t>Europe</a:t>
                      </a:r>
                    </a:p>
                  </a:txBody>
                  <a:tcPr/>
                </a:tc>
                <a:tc>
                  <a:txBody>
                    <a:bodyPr/>
                    <a:lstStyle/>
                    <a:p>
                      <a:r>
                        <a:rPr lang="nl-BE" sz="1200" dirty="0"/>
                        <a:t>746M</a:t>
                      </a:r>
                    </a:p>
                  </a:txBody>
                  <a:tcPr/>
                </a:tc>
                <a:tc>
                  <a:txBody>
                    <a:bodyPr/>
                    <a:lstStyle/>
                    <a:p>
                      <a:r>
                        <a:rPr lang="nl-BE" sz="1200" dirty="0"/>
                        <a:t>960K</a:t>
                      </a:r>
                    </a:p>
                  </a:txBody>
                  <a:tcPr/>
                </a:tc>
                <a:tc>
                  <a:txBody>
                    <a:bodyPr/>
                    <a:lstStyle/>
                    <a:p>
                      <a:r>
                        <a:rPr lang="nl-BE" sz="1200" dirty="0"/>
                        <a:t>8,7M</a:t>
                      </a:r>
                    </a:p>
                  </a:txBody>
                  <a:tcPr/>
                </a:tc>
                <a:tc>
                  <a:txBody>
                    <a:bodyPr/>
                    <a:lstStyle/>
                    <a:p>
                      <a:r>
                        <a:rPr lang="nl-BE" sz="1200" dirty="0"/>
                        <a:t>180K</a:t>
                      </a:r>
                    </a:p>
                  </a:txBody>
                  <a:tcPr/>
                </a:tc>
                <a:extLst>
                  <a:ext uri="{0D108BD9-81ED-4DB2-BD59-A6C34878D82A}">
                    <a16:rowId xmlns:a16="http://schemas.microsoft.com/office/drawing/2014/main" val="2339501675"/>
                  </a:ext>
                </a:extLst>
              </a:tr>
              <a:tr h="305515">
                <a:tc>
                  <a:txBody>
                    <a:bodyPr/>
                    <a:lstStyle/>
                    <a:p>
                      <a:r>
                        <a:rPr lang="nl-BE" sz="1200" dirty="0"/>
                        <a:t>US</a:t>
                      </a:r>
                    </a:p>
                  </a:txBody>
                  <a:tcPr/>
                </a:tc>
                <a:tc>
                  <a:txBody>
                    <a:bodyPr/>
                    <a:lstStyle/>
                    <a:p>
                      <a:r>
                        <a:rPr lang="nl-BE" sz="1200" dirty="0"/>
                        <a:t>332M</a:t>
                      </a:r>
                    </a:p>
                  </a:txBody>
                  <a:tcPr/>
                </a:tc>
                <a:tc>
                  <a:txBody>
                    <a:bodyPr/>
                    <a:lstStyle/>
                    <a:p>
                      <a:r>
                        <a:rPr lang="nl-BE" sz="1200" dirty="0"/>
                        <a:t>800K</a:t>
                      </a:r>
                    </a:p>
                  </a:txBody>
                  <a:tcPr/>
                </a:tc>
                <a:tc>
                  <a:txBody>
                    <a:bodyPr/>
                    <a:lstStyle/>
                    <a:p>
                      <a:r>
                        <a:rPr lang="nl-BE" sz="1200" dirty="0"/>
                        <a:t>5,6M</a:t>
                      </a:r>
                    </a:p>
                  </a:txBody>
                  <a:tcPr/>
                </a:tc>
                <a:tc>
                  <a:txBody>
                    <a:bodyPr/>
                    <a:lstStyle/>
                    <a:p>
                      <a:r>
                        <a:rPr lang="nl-BE" sz="1200" dirty="0"/>
                        <a:t>26K</a:t>
                      </a:r>
                    </a:p>
                  </a:txBody>
                  <a:tcPr/>
                </a:tc>
                <a:extLst>
                  <a:ext uri="{0D108BD9-81ED-4DB2-BD59-A6C34878D82A}">
                    <a16:rowId xmlns:a16="http://schemas.microsoft.com/office/drawing/2014/main" val="1938665467"/>
                  </a:ext>
                </a:extLst>
              </a:tr>
            </a:tbl>
          </a:graphicData>
        </a:graphic>
      </p:graphicFrame>
      <p:sp>
        <p:nvSpPr>
          <p:cNvPr id="13" name="Rechthoek 12">
            <a:extLst>
              <a:ext uri="{FF2B5EF4-FFF2-40B4-BE49-F238E27FC236}">
                <a16:creationId xmlns:a16="http://schemas.microsoft.com/office/drawing/2014/main" id="{15BFA275-6F1A-1E38-91FC-1094510FD362}"/>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For </a:t>
            </a:r>
            <a:r>
              <a:rPr lang="nl-BE" sz="1800" b="1" dirty="0" err="1">
                <a:solidFill>
                  <a:schemeClr val="bg1"/>
                </a:solidFill>
                <a:latin typeface="Raleway" pitchFamily="2" charset="77"/>
              </a:rPr>
              <a:t>Whom</a:t>
            </a:r>
            <a:endParaRPr lang="nl-BE" dirty="0">
              <a:latin typeface="Raleway" pitchFamily="2" charset="77"/>
            </a:endParaRPr>
          </a:p>
        </p:txBody>
      </p:sp>
      <p:pic>
        <p:nvPicPr>
          <p:cNvPr id="14" name="Afbeelding 13" descr="Afbeelding met cirkel, aardewerk&#10;&#10;Automatisch gegenereerde beschrijving">
            <a:extLst>
              <a:ext uri="{FF2B5EF4-FFF2-40B4-BE49-F238E27FC236}">
                <a16:creationId xmlns:a16="http://schemas.microsoft.com/office/drawing/2014/main" id="{FB5596BD-602C-2DA4-B873-9B8241FE9179}"/>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15" name="Rechthoek 14">
            <a:extLst>
              <a:ext uri="{FF2B5EF4-FFF2-40B4-BE49-F238E27FC236}">
                <a16:creationId xmlns:a16="http://schemas.microsoft.com/office/drawing/2014/main" id="{4D577B28-872A-FA19-CB32-C745F8C67F76}"/>
              </a:ext>
            </a:extLst>
          </p:cNvPr>
          <p:cNvSpPr/>
          <p:nvPr/>
        </p:nvSpPr>
        <p:spPr>
          <a:xfrm>
            <a:off x="1" y="6352530"/>
            <a:ext cx="11092784" cy="505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udio 16">
            <a:hlinkClick r:id="" action="ppaction://media"/>
            <a:extLst>
              <a:ext uri="{FF2B5EF4-FFF2-40B4-BE49-F238E27FC236}">
                <a16:creationId xmlns:a16="http://schemas.microsoft.com/office/drawing/2014/main" id="{6547B850-CB79-6066-A867-394BFB4479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87303178"/>
      </p:ext>
    </p:extLst>
  </p:cSld>
  <p:clrMapOvr>
    <a:masterClrMapping/>
  </p:clrMapOvr>
  <mc:AlternateContent xmlns:mc="http://schemas.openxmlformats.org/markup-compatibility/2006" xmlns:p14="http://schemas.microsoft.com/office/powerpoint/2010/main">
    <mc:Choice Requires="p14">
      <p:transition spd="slow" p14:dur="2000" advTm="14255"/>
    </mc:Choice>
    <mc:Fallback xmlns="">
      <p:transition spd="slow" advTm="1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53FAB0-D0B0-A90A-2A8C-3B85D7CC6D82}"/>
              </a:ext>
            </a:extLst>
          </p:cNvPr>
          <p:cNvSpPr/>
          <p:nvPr/>
        </p:nvSpPr>
        <p:spPr>
          <a:xfrm>
            <a:off x="1" y="6352530"/>
            <a:ext cx="11092784" cy="505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ianummer 3">
            <a:extLst>
              <a:ext uri="{FF2B5EF4-FFF2-40B4-BE49-F238E27FC236}">
                <a16:creationId xmlns:a16="http://schemas.microsoft.com/office/drawing/2014/main" id="{52A79841-AC5D-3B42-57B1-B4E928FF6E32}"/>
              </a:ext>
            </a:extLst>
          </p:cNvPr>
          <p:cNvSpPr>
            <a:spLocks noGrp="1"/>
          </p:cNvSpPr>
          <p:nvPr>
            <p:ph type="sldNum" sz="quarter" idx="12"/>
          </p:nvPr>
        </p:nvSpPr>
        <p:spPr/>
        <p:txBody>
          <a:bodyPr/>
          <a:lstStyle/>
          <a:p>
            <a:fld id="{B9CC77BE-9C31-E44C-BB9E-EE1BF888A0FF}" type="slidenum">
              <a:rPr lang="nl-BE" smtClean="0"/>
              <a:pPr/>
              <a:t>12</a:t>
            </a:fld>
            <a:endParaRPr lang="nl-BE" dirty="0"/>
          </a:p>
        </p:txBody>
      </p:sp>
      <p:pic>
        <p:nvPicPr>
          <p:cNvPr id="6" name="Afbeelding 5">
            <a:extLst>
              <a:ext uri="{FF2B5EF4-FFF2-40B4-BE49-F238E27FC236}">
                <a16:creationId xmlns:a16="http://schemas.microsoft.com/office/drawing/2014/main" id="{95441DE7-655E-E6F3-0130-F49C7D82ECA7}"/>
              </a:ext>
            </a:extLst>
          </p:cNvPr>
          <p:cNvPicPr>
            <a:picLocks noChangeAspect="1"/>
          </p:cNvPicPr>
          <p:nvPr/>
        </p:nvPicPr>
        <p:blipFill>
          <a:blip r:embed="rId5"/>
          <a:stretch>
            <a:fillRect/>
          </a:stretch>
        </p:blipFill>
        <p:spPr>
          <a:xfrm>
            <a:off x="0" y="484841"/>
            <a:ext cx="12192000" cy="5201816"/>
          </a:xfrm>
          <a:prstGeom prst="rect">
            <a:avLst/>
          </a:prstGeom>
        </p:spPr>
      </p:pic>
      <p:sp>
        <p:nvSpPr>
          <p:cNvPr id="8" name="Tekstvak 7">
            <a:extLst>
              <a:ext uri="{FF2B5EF4-FFF2-40B4-BE49-F238E27FC236}">
                <a16:creationId xmlns:a16="http://schemas.microsoft.com/office/drawing/2014/main" id="{4521F419-373F-5E9C-A9B9-A8BA2E09BEAE}"/>
              </a:ext>
            </a:extLst>
          </p:cNvPr>
          <p:cNvSpPr txBox="1"/>
          <p:nvPr/>
        </p:nvSpPr>
        <p:spPr>
          <a:xfrm>
            <a:off x="2156814" y="6047044"/>
            <a:ext cx="7878371" cy="646331"/>
          </a:xfrm>
          <a:prstGeom prst="rect">
            <a:avLst/>
          </a:prstGeom>
          <a:noFill/>
        </p:spPr>
        <p:txBody>
          <a:bodyPr wrap="square">
            <a:spAutoFit/>
          </a:bodyPr>
          <a:lstStyle/>
          <a:p>
            <a:pPr algn="ctr"/>
            <a:r>
              <a:rPr lang="nl-BE" dirty="0"/>
              <a:t>UEP BMC_WP1: </a:t>
            </a:r>
            <a:r>
              <a:rPr lang="nl-BE" dirty="0" err="1"/>
              <a:t>literature</a:t>
            </a:r>
            <a:r>
              <a:rPr lang="nl-BE" dirty="0"/>
              <a:t>_ </a:t>
            </a:r>
            <a:r>
              <a:rPr lang="nl-BE" dirty="0">
                <a:solidFill>
                  <a:srgbClr val="51C0CF"/>
                </a:solidFill>
              </a:rPr>
              <a:t>Ramon </a:t>
            </a:r>
            <a:r>
              <a:rPr lang="nl-BE" dirty="0" err="1">
                <a:solidFill>
                  <a:srgbClr val="51C0CF"/>
                </a:solidFill>
              </a:rPr>
              <a:t>Hernandez</a:t>
            </a:r>
            <a:r>
              <a:rPr lang="nl-BE" dirty="0">
                <a:solidFill>
                  <a:srgbClr val="51C0CF"/>
                </a:solidFill>
              </a:rPr>
              <a:t> </a:t>
            </a:r>
            <a:r>
              <a:rPr lang="nl-BE" dirty="0" err="1">
                <a:solidFill>
                  <a:srgbClr val="51C0CF"/>
                </a:solidFill>
              </a:rPr>
              <a:t>Villoria</a:t>
            </a:r>
            <a:r>
              <a:rPr lang="nl-BE" dirty="0">
                <a:solidFill>
                  <a:srgbClr val="51C0CF"/>
                </a:solidFill>
              </a:rPr>
              <a:t>, Mette </a:t>
            </a:r>
            <a:r>
              <a:rPr lang="nl-BE" dirty="0" err="1">
                <a:solidFill>
                  <a:srgbClr val="51C0CF"/>
                </a:solidFill>
              </a:rPr>
              <a:t>Pedersen</a:t>
            </a:r>
            <a:r>
              <a:rPr lang="nl-BE" dirty="0">
                <a:solidFill>
                  <a:srgbClr val="51C0CF"/>
                </a:solidFill>
              </a:rPr>
              <a:t>, </a:t>
            </a:r>
            <a:r>
              <a:rPr lang="nl-BE" dirty="0" err="1">
                <a:solidFill>
                  <a:srgbClr val="51C0CF"/>
                </a:solidFill>
              </a:rPr>
              <a:t>Neveen</a:t>
            </a:r>
            <a:r>
              <a:rPr lang="nl-BE" dirty="0">
                <a:solidFill>
                  <a:srgbClr val="51C0CF"/>
                </a:solidFill>
              </a:rPr>
              <a:t> </a:t>
            </a:r>
            <a:r>
              <a:rPr lang="nl-BE" dirty="0" err="1">
                <a:solidFill>
                  <a:srgbClr val="51C0CF"/>
                </a:solidFill>
              </a:rPr>
              <a:t>Nashaat</a:t>
            </a:r>
            <a:endParaRPr lang="nl-BE" dirty="0">
              <a:solidFill>
                <a:srgbClr val="51C0CF"/>
              </a:solidFill>
            </a:endParaRPr>
          </a:p>
        </p:txBody>
      </p:sp>
      <p:pic>
        <p:nvPicPr>
          <p:cNvPr id="3" name="Audio 2">
            <a:hlinkClick r:id="" action="ppaction://media"/>
            <a:extLst>
              <a:ext uri="{FF2B5EF4-FFF2-40B4-BE49-F238E27FC236}">
                <a16:creationId xmlns:a16="http://schemas.microsoft.com/office/drawing/2014/main" id="{FEF535C2-41B7-3A33-CFCD-596E5AAE59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pic>
        <p:nvPicPr>
          <p:cNvPr id="5" name="Afbeelding 4" descr="Afbeelding met cirkel, aardewerk&#10;&#10;Automatisch gegenereerde beschrijving">
            <a:extLst>
              <a:ext uri="{FF2B5EF4-FFF2-40B4-BE49-F238E27FC236}">
                <a16:creationId xmlns:a16="http://schemas.microsoft.com/office/drawing/2014/main" id="{F0A732C7-09B8-97DA-4BEA-95F56AC0490D}"/>
              </a:ext>
            </a:extLst>
          </p:cNvPr>
          <p:cNvPicPr>
            <a:picLocks noChangeAspect="1"/>
          </p:cNvPicPr>
          <p:nvPr/>
        </p:nvPicPr>
        <p:blipFill rotWithShape="1">
          <a:blip r:embed="rId7"/>
          <a:srcRect t="1551" b="1545"/>
          <a:stretch/>
        </p:blipFill>
        <p:spPr>
          <a:xfrm>
            <a:off x="11375279" y="6049323"/>
            <a:ext cx="716288" cy="694118"/>
          </a:xfrm>
          <a:prstGeom prst="rect">
            <a:avLst/>
          </a:prstGeom>
        </p:spPr>
      </p:pic>
    </p:spTree>
    <p:extLst>
      <p:ext uri="{BB962C8B-B14F-4D97-AF65-F5344CB8AC3E}">
        <p14:creationId xmlns:p14="http://schemas.microsoft.com/office/powerpoint/2010/main" val="416174098"/>
      </p:ext>
    </p:extLst>
  </p:cSld>
  <p:clrMapOvr>
    <a:masterClrMapping/>
  </p:clrMapOvr>
  <mc:AlternateContent xmlns:mc="http://schemas.openxmlformats.org/markup-compatibility/2006" xmlns:p14="http://schemas.microsoft.com/office/powerpoint/2010/main">
    <mc:Choice Requires="p14">
      <p:transition spd="slow" p14:dur="2000" advTm="7661"/>
    </mc:Choice>
    <mc:Fallback xmlns="">
      <p:transition spd="slow" advTm="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13</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Voice </a:t>
            </a:r>
            <a:r>
              <a:rPr lang="nl-BE" sz="4300" b="1" dirty="0" err="1">
                <a:solidFill>
                  <a:srgbClr val="51C0CF"/>
                </a:solidFill>
                <a:latin typeface="Raleway" pitchFamily="2" charset="77"/>
              </a:rPr>
              <a:t>related</a:t>
            </a:r>
            <a:r>
              <a:rPr lang="nl-BE" sz="4300" b="1" dirty="0">
                <a:solidFill>
                  <a:srgbClr val="51C0CF"/>
                </a:solidFill>
                <a:latin typeface="Raleway" pitchFamily="2" charset="77"/>
              </a:rPr>
              <a:t> </a:t>
            </a:r>
            <a:r>
              <a:rPr lang="nl-BE" sz="4300" b="1" dirty="0" err="1">
                <a:solidFill>
                  <a:srgbClr val="51C0CF"/>
                </a:solidFill>
                <a:latin typeface="Raleway" pitchFamily="2" charset="77"/>
              </a:rPr>
              <a:t>biomarkers</a:t>
            </a:r>
            <a:endParaRPr lang="nl-BE" sz="4300" b="1" dirty="0">
              <a:solidFill>
                <a:srgbClr val="51C0CF"/>
              </a:solidFill>
              <a:latin typeface="Raleway" pitchFamily="2" charset="77"/>
            </a:endParaRP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3962668"/>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Voice Change</a:t>
            </a: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Search</a:t>
            </a:r>
            <a:endParaRPr lang="nl-BE" dirty="0">
              <a:latin typeface="Raleway" pitchFamily="2" charset="77"/>
            </a:endParaRPr>
          </a:p>
        </p:txBody>
      </p:sp>
      <p:sp>
        <p:nvSpPr>
          <p:cNvPr id="2" name="Tekstvak 1">
            <a:extLst>
              <a:ext uri="{FF2B5EF4-FFF2-40B4-BE49-F238E27FC236}">
                <a16:creationId xmlns:a16="http://schemas.microsoft.com/office/drawing/2014/main" id="{419B034B-F9F6-F2D5-EFC0-330DB9B538D5}"/>
              </a:ext>
            </a:extLst>
          </p:cNvPr>
          <p:cNvSpPr txBox="1"/>
          <p:nvPr/>
        </p:nvSpPr>
        <p:spPr>
          <a:xfrm>
            <a:off x="2958141" y="1401152"/>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Disease</a:t>
            </a:r>
            <a:endParaRPr lang="nl-BE" sz="2800" b="1" dirty="0">
              <a:solidFill>
                <a:srgbClr val="FFC000"/>
              </a:solidFill>
              <a:latin typeface="Raleway" pitchFamily="2" charset="77"/>
            </a:endParaRPr>
          </a:p>
        </p:txBody>
      </p:sp>
      <p:sp>
        <p:nvSpPr>
          <p:cNvPr id="24" name="Pijl: omlaag 23">
            <a:extLst>
              <a:ext uri="{FF2B5EF4-FFF2-40B4-BE49-F238E27FC236}">
                <a16:creationId xmlns:a16="http://schemas.microsoft.com/office/drawing/2014/main" id="{30656CC4-A014-C446-CE9D-BB840152F43B}"/>
              </a:ext>
            </a:extLst>
          </p:cNvPr>
          <p:cNvSpPr/>
          <p:nvPr/>
        </p:nvSpPr>
        <p:spPr>
          <a:xfrm>
            <a:off x="532227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Pijl: omlaag 25">
            <a:extLst>
              <a:ext uri="{FF2B5EF4-FFF2-40B4-BE49-F238E27FC236}">
                <a16:creationId xmlns:a16="http://schemas.microsoft.com/office/drawing/2014/main" id="{1DE63470-8ADE-21FE-124D-138A458CE2A4}"/>
              </a:ext>
            </a:extLst>
          </p:cNvPr>
          <p:cNvSpPr/>
          <p:nvPr/>
        </p:nvSpPr>
        <p:spPr>
          <a:xfrm rot="10800000">
            <a:off x="649458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3" name="Afbeelding 2" descr="Afbeelding met cirkel, aardewerk&#10;&#10;Automatisch gegenereerde beschrijving">
            <a:extLst>
              <a:ext uri="{FF2B5EF4-FFF2-40B4-BE49-F238E27FC236}">
                <a16:creationId xmlns:a16="http://schemas.microsoft.com/office/drawing/2014/main" id="{AE38BBB8-CEC9-4312-DBF1-D7129FEEECB3}"/>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5" name="Rechthoek 4">
            <a:extLst>
              <a:ext uri="{FF2B5EF4-FFF2-40B4-BE49-F238E27FC236}">
                <a16:creationId xmlns:a16="http://schemas.microsoft.com/office/drawing/2014/main" id="{D413077B-4FBE-CBBE-4B1E-6CDFF60839EC}"/>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udio 6">
            <a:hlinkClick r:id="" action="ppaction://media"/>
            <a:extLst>
              <a:ext uri="{FF2B5EF4-FFF2-40B4-BE49-F238E27FC236}">
                <a16:creationId xmlns:a16="http://schemas.microsoft.com/office/drawing/2014/main" id="{334CB5D8-77A1-1247-8ACB-A9E9995DC5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37645669"/>
      </p:ext>
    </p:extLst>
  </p:cSld>
  <p:clrMapOvr>
    <a:masterClrMapping/>
  </p:clrMapOvr>
  <mc:AlternateContent xmlns:mc="http://schemas.openxmlformats.org/markup-compatibility/2006" xmlns:p14="http://schemas.microsoft.com/office/powerpoint/2010/main">
    <mc:Choice Requires="p14">
      <p:transition spd="slow" p14:dur="2000" advTm="24970"/>
    </mc:Choice>
    <mc:Fallback xmlns="">
      <p:transition spd="slow" advTm="2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14</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Voice </a:t>
            </a:r>
            <a:r>
              <a:rPr lang="nl-BE" sz="4300" b="1" dirty="0" err="1">
                <a:solidFill>
                  <a:srgbClr val="51C0CF"/>
                </a:solidFill>
                <a:latin typeface="Raleway" pitchFamily="2" charset="77"/>
              </a:rPr>
              <a:t>related</a:t>
            </a:r>
            <a:r>
              <a:rPr lang="nl-BE" sz="4300" b="1" dirty="0">
                <a:solidFill>
                  <a:srgbClr val="51C0CF"/>
                </a:solidFill>
                <a:latin typeface="Raleway" pitchFamily="2" charset="77"/>
              </a:rPr>
              <a:t> </a:t>
            </a:r>
            <a:r>
              <a:rPr lang="nl-BE" sz="4300" b="1" dirty="0" err="1">
                <a:solidFill>
                  <a:srgbClr val="51C0CF"/>
                </a:solidFill>
                <a:latin typeface="Raleway" pitchFamily="2" charset="77"/>
              </a:rPr>
              <a:t>biomarkers</a:t>
            </a:r>
            <a:endParaRPr lang="nl-BE" sz="4300" b="1" dirty="0">
              <a:solidFill>
                <a:srgbClr val="51C0CF"/>
              </a:solidFill>
              <a:latin typeface="Raleway" pitchFamily="2" charset="77"/>
            </a:endParaRP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3962668"/>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Voice Change</a:t>
            </a:r>
          </a:p>
        </p:txBody>
      </p:sp>
      <p:sp>
        <p:nvSpPr>
          <p:cNvPr id="2" name="Tekstvak 1">
            <a:extLst>
              <a:ext uri="{FF2B5EF4-FFF2-40B4-BE49-F238E27FC236}">
                <a16:creationId xmlns:a16="http://schemas.microsoft.com/office/drawing/2014/main" id="{419B034B-F9F6-F2D5-EFC0-330DB9B538D5}"/>
              </a:ext>
            </a:extLst>
          </p:cNvPr>
          <p:cNvSpPr txBox="1"/>
          <p:nvPr/>
        </p:nvSpPr>
        <p:spPr>
          <a:xfrm>
            <a:off x="2958141" y="1401152"/>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Disease</a:t>
            </a:r>
            <a:endParaRPr lang="nl-BE" sz="2800" b="1" dirty="0">
              <a:solidFill>
                <a:srgbClr val="FFC000"/>
              </a:solidFill>
              <a:latin typeface="Raleway" pitchFamily="2" charset="77"/>
            </a:endParaRPr>
          </a:p>
        </p:txBody>
      </p:sp>
      <p:sp>
        <p:nvSpPr>
          <p:cNvPr id="24" name="Pijl: omlaag 23">
            <a:extLst>
              <a:ext uri="{FF2B5EF4-FFF2-40B4-BE49-F238E27FC236}">
                <a16:creationId xmlns:a16="http://schemas.microsoft.com/office/drawing/2014/main" id="{30656CC4-A014-C446-CE9D-BB840152F43B}"/>
              </a:ext>
            </a:extLst>
          </p:cNvPr>
          <p:cNvSpPr/>
          <p:nvPr/>
        </p:nvSpPr>
        <p:spPr>
          <a:xfrm>
            <a:off x="532227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Pijl: omlaag 25">
            <a:extLst>
              <a:ext uri="{FF2B5EF4-FFF2-40B4-BE49-F238E27FC236}">
                <a16:creationId xmlns:a16="http://schemas.microsoft.com/office/drawing/2014/main" id="{1DE63470-8ADE-21FE-124D-138A458CE2A4}"/>
              </a:ext>
            </a:extLst>
          </p:cNvPr>
          <p:cNvSpPr/>
          <p:nvPr/>
        </p:nvSpPr>
        <p:spPr>
          <a:xfrm rot="10800000">
            <a:off x="649458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 name="Tekstvak 6">
            <a:extLst>
              <a:ext uri="{FF2B5EF4-FFF2-40B4-BE49-F238E27FC236}">
                <a16:creationId xmlns:a16="http://schemas.microsoft.com/office/drawing/2014/main" id="{17C8A452-1F7E-1757-8FE1-D200593EDCA5}"/>
              </a:ext>
            </a:extLst>
          </p:cNvPr>
          <p:cNvSpPr txBox="1"/>
          <p:nvPr/>
        </p:nvSpPr>
        <p:spPr>
          <a:xfrm>
            <a:off x="175418" y="4334192"/>
            <a:ext cx="4433586" cy="923330"/>
          </a:xfrm>
          <a:prstGeom prst="rect">
            <a:avLst/>
          </a:prstGeom>
          <a:noFill/>
        </p:spPr>
        <p:txBody>
          <a:bodyPr wrap="none" rtlCol="0">
            <a:spAutoFit/>
          </a:bodyPr>
          <a:lstStyle/>
          <a:p>
            <a:r>
              <a:rPr lang="nl-BE" dirty="0"/>
              <a:t>- Up </a:t>
            </a:r>
            <a:r>
              <a:rPr lang="nl-BE" dirty="0" err="1"/>
              <a:t>to</a:t>
            </a:r>
            <a:r>
              <a:rPr lang="nl-BE" dirty="0"/>
              <a:t> 78% of </a:t>
            </a:r>
            <a:r>
              <a:rPr lang="nl-BE" dirty="0" err="1"/>
              <a:t>early</a:t>
            </a:r>
            <a:r>
              <a:rPr lang="nl-BE" dirty="0"/>
              <a:t> stage </a:t>
            </a:r>
            <a:r>
              <a:rPr lang="nl-BE" b="1" dirty="0"/>
              <a:t>Parkinson-</a:t>
            </a:r>
            <a:r>
              <a:rPr lang="nl-BE" b="1" dirty="0" err="1"/>
              <a:t>patients</a:t>
            </a:r>
            <a:endParaRPr lang="nl-BE" b="1" dirty="0"/>
          </a:p>
          <a:p>
            <a:r>
              <a:rPr lang="nl-BE" dirty="0"/>
              <a:t>- </a:t>
            </a:r>
            <a:r>
              <a:rPr lang="nl-BE" b="1" dirty="0"/>
              <a:t>NDD:</a:t>
            </a:r>
            <a:r>
              <a:rPr lang="nl-BE" dirty="0"/>
              <a:t> </a:t>
            </a:r>
            <a:r>
              <a:rPr lang="nl-BE" dirty="0" err="1"/>
              <a:t>early</a:t>
            </a:r>
            <a:r>
              <a:rPr lang="nl-BE" dirty="0"/>
              <a:t> </a:t>
            </a:r>
            <a:r>
              <a:rPr lang="nl-BE" dirty="0" err="1"/>
              <a:t>diagnostic</a:t>
            </a:r>
            <a:endParaRPr lang="nl-BE" dirty="0"/>
          </a:p>
          <a:p>
            <a:endParaRPr lang="nl-BE" b="1" dirty="0"/>
          </a:p>
        </p:txBody>
      </p:sp>
      <p:pic>
        <p:nvPicPr>
          <p:cNvPr id="5" name="Afbeelding 4" descr="Afbeelding met cirkel, aardewerk&#10;&#10;Automatisch gegenereerde beschrijving">
            <a:extLst>
              <a:ext uri="{FF2B5EF4-FFF2-40B4-BE49-F238E27FC236}">
                <a16:creationId xmlns:a16="http://schemas.microsoft.com/office/drawing/2014/main" id="{4D09A112-86C0-2823-4D6B-CB7C41D652D1}"/>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6" name="Rechthoek 5">
            <a:extLst>
              <a:ext uri="{FF2B5EF4-FFF2-40B4-BE49-F238E27FC236}">
                <a16:creationId xmlns:a16="http://schemas.microsoft.com/office/drawing/2014/main" id="{16A44C53-F3B8-C041-3C38-F17C76F8D861}"/>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10DD5FD3-78D1-3A2D-5530-863C894726FF}"/>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Search</a:t>
            </a:r>
            <a:endParaRPr lang="nl-BE" dirty="0">
              <a:latin typeface="Raleway" pitchFamily="2" charset="77"/>
            </a:endParaRPr>
          </a:p>
        </p:txBody>
      </p:sp>
      <p:pic>
        <p:nvPicPr>
          <p:cNvPr id="9" name="Audio 8">
            <a:hlinkClick r:id="" action="ppaction://media"/>
            <a:extLst>
              <a:ext uri="{FF2B5EF4-FFF2-40B4-BE49-F238E27FC236}">
                <a16:creationId xmlns:a16="http://schemas.microsoft.com/office/drawing/2014/main" id="{E9EC8F4F-2246-2DD0-C1BE-D5588FF7BF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39141451"/>
      </p:ext>
    </p:extLst>
  </p:cSld>
  <p:clrMapOvr>
    <a:masterClrMapping/>
  </p:clrMapOvr>
  <mc:AlternateContent xmlns:mc="http://schemas.openxmlformats.org/markup-compatibility/2006" xmlns:p14="http://schemas.microsoft.com/office/powerpoint/2010/main">
    <mc:Choice Requires="p14">
      <p:transition spd="slow" p14:dur="2000" advTm="10118"/>
    </mc:Choice>
    <mc:Fallback xmlns="">
      <p:transition spd="slow" advTm="1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7">
            <a:extLst>
              <a:ext uri="{FF2B5EF4-FFF2-40B4-BE49-F238E27FC236}">
                <a16:creationId xmlns:a16="http://schemas.microsoft.com/office/drawing/2014/main" id="{BAE629B7-7E4B-3CA2-4494-EBF37C6F3179}"/>
              </a:ext>
            </a:extLst>
          </p:cNvPr>
          <p:cNvGraphicFramePr>
            <a:graphicFrameLocks noGrp="1"/>
          </p:cNvGraphicFramePr>
          <p:nvPr>
            <p:extLst>
              <p:ext uri="{D42A27DB-BD31-4B8C-83A1-F6EECF244321}">
                <p14:modId xmlns:p14="http://schemas.microsoft.com/office/powerpoint/2010/main" val="2826044199"/>
              </p:ext>
            </p:extLst>
          </p:nvPr>
        </p:nvGraphicFramePr>
        <p:xfrm>
          <a:off x="104775" y="842844"/>
          <a:ext cx="11925309" cy="5830493"/>
        </p:xfrm>
        <a:graphic>
          <a:graphicData uri="http://schemas.openxmlformats.org/drawingml/2006/table">
            <a:tbl>
              <a:tblPr>
                <a:tableStyleId>{5C22544A-7EE6-4342-B048-85BDC9FD1C3A}</a:tableStyleId>
              </a:tblPr>
              <a:tblGrid>
                <a:gridCol w="721458">
                  <a:extLst>
                    <a:ext uri="{9D8B030D-6E8A-4147-A177-3AD203B41FA5}">
                      <a16:colId xmlns:a16="http://schemas.microsoft.com/office/drawing/2014/main" val="3126415407"/>
                    </a:ext>
                  </a:extLst>
                </a:gridCol>
                <a:gridCol w="278562">
                  <a:extLst>
                    <a:ext uri="{9D8B030D-6E8A-4147-A177-3AD203B41FA5}">
                      <a16:colId xmlns:a16="http://schemas.microsoft.com/office/drawing/2014/main" val="3202392356"/>
                    </a:ext>
                  </a:extLst>
                </a:gridCol>
                <a:gridCol w="204767">
                  <a:extLst>
                    <a:ext uri="{9D8B030D-6E8A-4147-A177-3AD203B41FA5}">
                      <a16:colId xmlns:a16="http://schemas.microsoft.com/office/drawing/2014/main" val="1399421356"/>
                    </a:ext>
                  </a:extLst>
                </a:gridCol>
                <a:gridCol w="341283">
                  <a:extLst>
                    <a:ext uri="{9D8B030D-6E8A-4147-A177-3AD203B41FA5}">
                      <a16:colId xmlns:a16="http://schemas.microsoft.com/office/drawing/2014/main" val="1296338386"/>
                    </a:ext>
                  </a:extLst>
                </a:gridCol>
                <a:gridCol w="447455">
                  <a:extLst>
                    <a:ext uri="{9D8B030D-6E8A-4147-A177-3AD203B41FA5}">
                      <a16:colId xmlns:a16="http://schemas.microsoft.com/office/drawing/2014/main" val="3199631908"/>
                    </a:ext>
                  </a:extLst>
                </a:gridCol>
                <a:gridCol w="395435">
                  <a:extLst>
                    <a:ext uri="{9D8B030D-6E8A-4147-A177-3AD203B41FA5}">
                      <a16:colId xmlns:a16="http://schemas.microsoft.com/office/drawing/2014/main" val="3209188496"/>
                    </a:ext>
                  </a:extLst>
                </a:gridCol>
                <a:gridCol w="446386">
                  <a:extLst>
                    <a:ext uri="{9D8B030D-6E8A-4147-A177-3AD203B41FA5}">
                      <a16:colId xmlns:a16="http://schemas.microsoft.com/office/drawing/2014/main" val="4266866721"/>
                    </a:ext>
                  </a:extLst>
                </a:gridCol>
                <a:gridCol w="460736">
                  <a:extLst>
                    <a:ext uri="{9D8B030D-6E8A-4147-A177-3AD203B41FA5}">
                      <a16:colId xmlns:a16="http://schemas.microsoft.com/office/drawing/2014/main" val="367509281"/>
                    </a:ext>
                  </a:extLst>
                </a:gridCol>
                <a:gridCol w="183902">
                  <a:extLst>
                    <a:ext uri="{9D8B030D-6E8A-4147-A177-3AD203B41FA5}">
                      <a16:colId xmlns:a16="http://schemas.microsoft.com/office/drawing/2014/main" val="155523152"/>
                    </a:ext>
                  </a:extLst>
                </a:gridCol>
                <a:gridCol w="254698">
                  <a:extLst>
                    <a:ext uri="{9D8B030D-6E8A-4147-A177-3AD203B41FA5}">
                      <a16:colId xmlns:a16="http://schemas.microsoft.com/office/drawing/2014/main" val="615203765"/>
                    </a:ext>
                  </a:extLst>
                </a:gridCol>
                <a:gridCol w="306284">
                  <a:extLst>
                    <a:ext uri="{9D8B030D-6E8A-4147-A177-3AD203B41FA5}">
                      <a16:colId xmlns:a16="http://schemas.microsoft.com/office/drawing/2014/main" val="2915791325"/>
                    </a:ext>
                  </a:extLst>
                </a:gridCol>
                <a:gridCol w="352022">
                  <a:extLst>
                    <a:ext uri="{9D8B030D-6E8A-4147-A177-3AD203B41FA5}">
                      <a16:colId xmlns:a16="http://schemas.microsoft.com/office/drawing/2014/main" val="1097298188"/>
                    </a:ext>
                  </a:extLst>
                </a:gridCol>
                <a:gridCol w="287576">
                  <a:extLst>
                    <a:ext uri="{9D8B030D-6E8A-4147-A177-3AD203B41FA5}">
                      <a16:colId xmlns:a16="http://schemas.microsoft.com/office/drawing/2014/main" val="1850198486"/>
                    </a:ext>
                  </a:extLst>
                </a:gridCol>
                <a:gridCol w="444840">
                  <a:extLst>
                    <a:ext uri="{9D8B030D-6E8A-4147-A177-3AD203B41FA5}">
                      <a16:colId xmlns:a16="http://schemas.microsoft.com/office/drawing/2014/main" val="412415059"/>
                    </a:ext>
                  </a:extLst>
                </a:gridCol>
                <a:gridCol w="586799">
                  <a:extLst>
                    <a:ext uri="{9D8B030D-6E8A-4147-A177-3AD203B41FA5}">
                      <a16:colId xmlns:a16="http://schemas.microsoft.com/office/drawing/2014/main" val="2134435558"/>
                    </a:ext>
                  </a:extLst>
                </a:gridCol>
                <a:gridCol w="401737">
                  <a:extLst>
                    <a:ext uri="{9D8B030D-6E8A-4147-A177-3AD203B41FA5}">
                      <a16:colId xmlns:a16="http://schemas.microsoft.com/office/drawing/2014/main" val="1963786053"/>
                    </a:ext>
                  </a:extLst>
                </a:gridCol>
                <a:gridCol w="535193">
                  <a:extLst>
                    <a:ext uri="{9D8B030D-6E8A-4147-A177-3AD203B41FA5}">
                      <a16:colId xmlns:a16="http://schemas.microsoft.com/office/drawing/2014/main" val="262658384"/>
                    </a:ext>
                  </a:extLst>
                </a:gridCol>
                <a:gridCol w="269743">
                  <a:extLst>
                    <a:ext uri="{9D8B030D-6E8A-4147-A177-3AD203B41FA5}">
                      <a16:colId xmlns:a16="http://schemas.microsoft.com/office/drawing/2014/main" val="119577595"/>
                    </a:ext>
                  </a:extLst>
                </a:gridCol>
                <a:gridCol w="442379">
                  <a:extLst>
                    <a:ext uri="{9D8B030D-6E8A-4147-A177-3AD203B41FA5}">
                      <a16:colId xmlns:a16="http://schemas.microsoft.com/office/drawing/2014/main" val="1420045184"/>
                    </a:ext>
                  </a:extLst>
                </a:gridCol>
                <a:gridCol w="269743">
                  <a:extLst>
                    <a:ext uri="{9D8B030D-6E8A-4147-A177-3AD203B41FA5}">
                      <a16:colId xmlns:a16="http://schemas.microsoft.com/office/drawing/2014/main" val="848767691"/>
                    </a:ext>
                  </a:extLst>
                </a:gridCol>
                <a:gridCol w="205005">
                  <a:extLst>
                    <a:ext uri="{9D8B030D-6E8A-4147-A177-3AD203B41FA5}">
                      <a16:colId xmlns:a16="http://schemas.microsoft.com/office/drawing/2014/main" val="4191900810"/>
                    </a:ext>
                  </a:extLst>
                </a:gridCol>
                <a:gridCol w="302111">
                  <a:extLst>
                    <a:ext uri="{9D8B030D-6E8A-4147-A177-3AD203B41FA5}">
                      <a16:colId xmlns:a16="http://schemas.microsoft.com/office/drawing/2014/main" val="1967641645"/>
                    </a:ext>
                  </a:extLst>
                </a:gridCol>
                <a:gridCol w="507117">
                  <a:extLst>
                    <a:ext uri="{9D8B030D-6E8A-4147-A177-3AD203B41FA5}">
                      <a16:colId xmlns:a16="http://schemas.microsoft.com/office/drawing/2014/main" val="1701516331"/>
                    </a:ext>
                  </a:extLst>
                </a:gridCol>
                <a:gridCol w="226586">
                  <a:extLst>
                    <a:ext uri="{9D8B030D-6E8A-4147-A177-3AD203B41FA5}">
                      <a16:colId xmlns:a16="http://schemas.microsoft.com/office/drawing/2014/main" val="4067925203"/>
                    </a:ext>
                  </a:extLst>
                </a:gridCol>
                <a:gridCol w="884755">
                  <a:extLst>
                    <a:ext uri="{9D8B030D-6E8A-4147-A177-3AD203B41FA5}">
                      <a16:colId xmlns:a16="http://schemas.microsoft.com/office/drawing/2014/main" val="3320332531"/>
                    </a:ext>
                  </a:extLst>
                </a:gridCol>
                <a:gridCol w="561064">
                  <a:extLst>
                    <a:ext uri="{9D8B030D-6E8A-4147-A177-3AD203B41FA5}">
                      <a16:colId xmlns:a16="http://schemas.microsoft.com/office/drawing/2014/main" val="1216546160"/>
                    </a:ext>
                  </a:extLst>
                </a:gridCol>
                <a:gridCol w="345270">
                  <a:extLst>
                    <a:ext uri="{9D8B030D-6E8A-4147-A177-3AD203B41FA5}">
                      <a16:colId xmlns:a16="http://schemas.microsoft.com/office/drawing/2014/main" val="2226120156"/>
                    </a:ext>
                  </a:extLst>
                </a:gridCol>
                <a:gridCol w="1262403">
                  <a:extLst>
                    <a:ext uri="{9D8B030D-6E8A-4147-A177-3AD203B41FA5}">
                      <a16:colId xmlns:a16="http://schemas.microsoft.com/office/drawing/2014/main" val="3379646970"/>
                    </a:ext>
                  </a:extLst>
                </a:gridCol>
              </a:tblGrid>
              <a:tr h="135698">
                <a:tc>
                  <a:txBody>
                    <a:bodyPr/>
                    <a:lstStyle/>
                    <a:p>
                      <a:pPr algn="l" fontAlgn="b"/>
                      <a:r>
                        <a:rPr lang="da-DK" sz="600" b="1" u="none" strike="noStrike">
                          <a:effectLst/>
                        </a:rPr>
                        <a:t>Author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Number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Year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Patient nu</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prospective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Randomize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Case/Control</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Retrospective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HNR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SNR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F0(st)</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Intensity</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MPT</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JITTER APS/%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SHIMMER APS/%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Spekt LTAS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CEPSTRUM</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VRP</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Telephone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Praat</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VHI</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GRBAS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Deep Brain.s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AI</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Deep Learning</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laryngoscopic</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Software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Others</a:t>
                      </a:r>
                      <a:endParaRPr lang="da-DK" sz="600" b="1" i="0" u="none" strike="noStrike">
                        <a:solidFill>
                          <a:srgbClr val="9C0006"/>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897820114"/>
                  </a:ext>
                </a:extLst>
              </a:tr>
              <a:tr h="122764">
                <a:tc>
                  <a:txBody>
                    <a:bodyPr/>
                    <a:lstStyle/>
                    <a:p>
                      <a:pPr algn="l" fontAlgn="b"/>
                      <a:r>
                        <a:rPr lang="da-DK" sz="600" u="none" strike="noStrike">
                          <a:effectLst/>
                        </a:rPr>
                        <a:t>Louis, E.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003540166"/>
                  </a:ext>
                </a:extLst>
              </a:tr>
              <a:tr h="122764">
                <a:tc>
                  <a:txBody>
                    <a:bodyPr/>
                    <a:lstStyle/>
                    <a:p>
                      <a:pPr algn="l" fontAlgn="b"/>
                      <a:r>
                        <a:rPr lang="da-DK" sz="600" u="none" strike="noStrike">
                          <a:effectLst/>
                        </a:rPr>
                        <a:t>Bauer,V.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plus cc</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989380996"/>
                  </a:ext>
                </a:extLst>
              </a:tr>
              <a:tr h="122764">
                <a:tc>
                  <a:txBody>
                    <a:bodyPr/>
                    <a:lstStyle/>
                    <a:p>
                      <a:pPr algn="l" fontAlgn="b"/>
                      <a:r>
                        <a:rPr lang="da-DK" sz="600" u="none" strike="noStrike">
                          <a:effectLst/>
                        </a:rPr>
                        <a:t>Péron, 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plus cc</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519417299"/>
                  </a:ext>
                </a:extLst>
              </a:tr>
              <a:tr h="122764">
                <a:tc>
                  <a:txBody>
                    <a:bodyPr/>
                    <a:lstStyle/>
                    <a:p>
                      <a:pPr algn="l" fontAlgn="b"/>
                      <a:r>
                        <a:rPr lang="da-DK" sz="600" u="none" strike="noStrike">
                          <a:effectLst/>
                        </a:rPr>
                        <a:t>Bang, 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195952265"/>
                  </a:ext>
                </a:extLst>
              </a:tr>
              <a:tr h="122764">
                <a:tc>
                  <a:txBody>
                    <a:bodyPr/>
                    <a:lstStyle/>
                    <a:p>
                      <a:pPr algn="l" fontAlgn="b"/>
                      <a:r>
                        <a:rPr lang="da-DK" sz="600" u="none" strike="noStrike">
                          <a:effectLst/>
                        </a:rPr>
                        <a:t>Teixeira, E.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695637916"/>
                  </a:ext>
                </a:extLst>
              </a:tr>
              <a:tr h="122764">
                <a:tc>
                  <a:txBody>
                    <a:bodyPr/>
                    <a:lstStyle/>
                    <a:p>
                      <a:pPr algn="l" fontAlgn="b"/>
                      <a:r>
                        <a:rPr lang="da-DK" sz="600" u="none" strike="noStrike">
                          <a:effectLst/>
                        </a:rPr>
                        <a:t>Silbergleit, AK.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207233114"/>
                  </a:ext>
                </a:extLst>
              </a:tr>
              <a:tr h="122764">
                <a:tc>
                  <a:txBody>
                    <a:bodyPr/>
                    <a:lstStyle/>
                    <a:p>
                      <a:pPr algn="l" fontAlgn="b"/>
                      <a:r>
                        <a:rPr lang="da-DK" sz="600" u="none" strike="noStrike">
                          <a:effectLst/>
                        </a:rPr>
                        <a:t>Jafari,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715229026"/>
                  </a:ext>
                </a:extLst>
              </a:tr>
              <a:tr h="122764">
                <a:tc>
                  <a:txBody>
                    <a:bodyPr/>
                    <a:lstStyle/>
                    <a:p>
                      <a:pPr algn="l" fontAlgn="b"/>
                      <a:r>
                        <a:rPr lang="da-DK" sz="600" u="none" strike="noStrike">
                          <a:effectLst/>
                        </a:rPr>
                        <a:t>Smith, L.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231738881"/>
                  </a:ext>
                </a:extLst>
              </a:tr>
              <a:tr h="122764">
                <a:tc>
                  <a:txBody>
                    <a:bodyPr/>
                    <a:lstStyle/>
                    <a:p>
                      <a:pPr algn="l" fontAlgn="b"/>
                      <a:r>
                        <a:rPr lang="da-DK" sz="600" u="none" strike="noStrike">
                          <a:effectLst/>
                        </a:rPr>
                        <a:t>Yang, S.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Kernal/SVM</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114914333"/>
                  </a:ext>
                </a:extLst>
              </a:tr>
              <a:tr h="98807">
                <a:tc>
                  <a:txBody>
                    <a:bodyPr/>
                    <a:lstStyle/>
                    <a:p>
                      <a:pPr algn="l" fontAlgn="b"/>
                      <a:r>
                        <a:rPr lang="da-DK" sz="600" u="none" strike="noStrike">
                          <a:effectLst/>
                        </a:rPr>
                        <a:t>Silbergleit, AK.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Cspeech Waweform Analysis Pr</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6740582"/>
                  </a:ext>
                </a:extLst>
              </a:tr>
              <a:tr h="122764">
                <a:tc>
                  <a:txBody>
                    <a:bodyPr/>
                    <a:lstStyle/>
                    <a:p>
                      <a:pPr algn="l" fontAlgn="b"/>
                      <a:r>
                        <a:rPr lang="da-DK" sz="600" u="none" strike="noStrike">
                          <a:effectLst/>
                        </a:rPr>
                        <a:t>Soares, DP.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748907430"/>
                  </a:ext>
                </a:extLst>
              </a:tr>
              <a:tr h="100744">
                <a:tc>
                  <a:txBody>
                    <a:bodyPr/>
                    <a:lstStyle/>
                    <a:p>
                      <a:pPr algn="l" fontAlgn="b"/>
                      <a:r>
                        <a:rPr lang="da-DK" sz="600" u="none" strike="noStrike">
                          <a:effectLst/>
                        </a:rPr>
                        <a:t>Spazzapan, EA.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peak-to peak amp var</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502583575"/>
                  </a:ext>
                </a:extLst>
              </a:tr>
              <a:tr h="122764">
                <a:tc>
                  <a:txBody>
                    <a:bodyPr/>
                    <a:lstStyle/>
                    <a:p>
                      <a:pPr algn="l" fontAlgn="b"/>
                      <a:r>
                        <a:rPr lang="da-DK" sz="600" u="none" strike="noStrike">
                          <a:effectLst/>
                        </a:rPr>
                        <a:t>Tanaka, 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68 dps/40 Med</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863650046"/>
                  </a:ext>
                </a:extLst>
              </a:tr>
              <a:tr h="122764">
                <a:tc>
                  <a:txBody>
                    <a:bodyPr/>
                    <a:lstStyle/>
                    <a:p>
                      <a:pPr algn="l" fontAlgn="b"/>
                      <a:r>
                        <a:rPr lang="da-DK" sz="600" u="none" strike="noStrike">
                          <a:effectLst/>
                        </a:rPr>
                        <a:t>Manor, 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255779295"/>
                  </a:ext>
                </a:extLst>
              </a:tr>
              <a:tr h="122764">
                <a:tc>
                  <a:txBody>
                    <a:bodyPr/>
                    <a:lstStyle/>
                    <a:p>
                      <a:pPr algn="l" fontAlgn="b"/>
                      <a:r>
                        <a:rPr lang="da-DK" sz="600" u="none" strike="noStrike">
                          <a:effectLst/>
                        </a:rPr>
                        <a:t>Tsuboi, T.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22 dps/25 Med</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30383707"/>
                  </a:ext>
                </a:extLst>
              </a:tr>
              <a:tr h="122764">
                <a:tc>
                  <a:txBody>
                    <a:bodyPr/>
                    <a:lstStyle/>
                    <a:p>
                      <a:pPr algn="l" fontAlgn="b"/>
                      <a:r>
                        <a:rPr lang="da-DK" sz="600" u="none" strike="noStrike">
                          <a:effectLst/>
                        </a:rPr>
                        <a:t>Crino, C.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Acoust analysis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089292126"/>
                  </a:ext>
                </a:extLst>
              </a:tr>
              <a:tr h="122764">
                <a:tc>
                  <a:txBody>
                    <a:bodyPr/>
                    <a:lstStyle/>
                    <a:p>
                      <a:pPr algn="l" fontAlgn="b"/>
                      <a:r>
                        <a:rPr lang="da-DK" sz="600" u="none" strike="noStrike">
                          <a:effectLst/>
                        </a:rPr>
                        <a:t>Watts, C.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748077269"/>
                  </a:ext>
                </a:extLst>
              </a:tr>
              <a:tr h="122764">
                <a:tc>
                  <a:txBody>
                    <a:bodyPr/>
                    <a:lstStyle/>
                    <a:p>
                      <a:pPr algn="l" fontAlgn="b"/>
                      <a:r>
                        <a:rPr lang="da-DK" sz="600" u="none" strike="noStrike">
                          <a:effectLst/>
                        </a:rPr>
                        <a:t>Postuma, R.B</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Editorial</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156996771"/>
                  </a:ext>
                </a:extLst>
              </a:tr>
              <a:tr h="122764">
                <a:tc>
                  <a:txBody>
                    <a:bodyPr/>
                    <a:lstStyle/>
                    <a:p>
                      <a:pPr algn="l" fontAlgn="b"/>
                      <a:r>
                        <a:rPr lang="da-DK" sz="600" u="none" strike="noStrike">
                          <a:effectLst/>
                        </a:rPr>
                        <a:t>Gillivan-Murphy, P.</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423495266"/>
                  </a:ext>
                </a:extLst>
              </a:tr>
              <a:tr h="122764">
                <a:tc>
                  <a:txBody>
                    <a:bodyPr/>
                    <a:lstStyle/>
                    <a:p>
                      <a:pPr algn="l" fontAlgn="b"/>
                      <a:r>
                        <a:rPr lang="da-DK" sz="600" u="none" strike="noStrike">
                          <a:effectLst/>
                        </a:rPr>
                        <a:t>Abrahao, L.J.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Pharynx Pressure</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491886203"/>
                  </a:ext>
                </a:extLst>
              </a:tr>
              <a:tr h="122764">
                <a:tc>
                  <a:txBody>
                    <a:bodyPr/>
                    <a:lstStyle/>
                    <a:p>
                      <a:pPr algn="l" fontAlgn="b"/>
                      <a:r>
                        <a:rPr lang="it-IT" sz="600" u="none" strike="noStrike">
                          <a:effectLst/>
                        </a:rPr>
                        <a:t>Cannito, M.P. et al</a:t>
                      </a:r>
                      <a:endParaRPr lang="it-IT"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H1, H2, F3</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293661227"/>
                  </a:ext>
                </a:extLst>
              </a:tr>
              <a:tr h="122764">
                <a:tc>
                  <a:txBody>
                    <a:bodyPr/>
                    <a:lstStyle/>
                    <a:p>
                      <a:pPr algn="l" fontAlgn="b"/>
                      <a:r>
                        <a:rPr lang="fr-FR" sz="600" u="none" strike="noStrike">
                          <a:effectLst/>
                        </a:rPr>
                        <a:t>Vernier, L.S. et al</a:t>
                      </a:r>
                      <a:endParaRPr lang="fr-FR"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Reaview</a:t>
                      </a:r>
                      <a:endParaRPr lang="da-DK" sz="600" b="1"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028061620"/>
                  </a:ext>
                </a:extLst>
              </a:tr>
              <a:tr h="122764">
                <a:tc>
                  <a:txBody>
                    <a:bodyPr/>
                    <a:lstStyle/>
                    <a:p>
                      <a:pPr algn="l" fontAlgn="b"/>
                      <a:r>
                        <a:rPr lang="da-DK" sz="600" u="none" strike="noStrike">
                          <a:effectLst/>
                        </a:rPr>
                        <a:t>Neves, MRL.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095379001"/>
                  </a:ext>
                </a:extLst>
              </a:tr>
              <a:tr h="122764">
                <a:tc>
                  <a:txBody>
                    <a:bodyPr/>
                    <a:lstStyle/>
                    <a:p>
                      <a:pPr algn="l" fontAlgn="b"/>
                      <a:r>
                        <a:rPr lang="da-DK" sz="600" u="none" strike="noStrike">
                          <a:effectLst/>
                        </a:rPr>
                        <a:t>Novotný, M.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1/3-octave band</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47408045"/>
                  </a:ext>
                </a:extLst>
              </a:tr>
              <a:tr h="122764">
                <a:tc>
                  <a:txBody>
                    <a:bodyPr/>
                    <a:lstStyle/>
                    <a:p>
                      <a:pPr algn="l" fontAlgn="b"/>
                      <a:r>
                        <a:rPr lang="da-DK" sz="600" u="none" strike="noStrike">
                          <a:effectLst/>
                        </a:rPr>
                        <a:t>Majdinasab, F.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722881471"/>
                  </a:ext>
                </a:extLst>
              </a:tr>
              <a:tr h="122764">
                <a:tc>
                  <a:txBody>
                    <a:bodyPr/>
                    <a:lstStyle/>
                    <a:p>
                      <a:pPr algn="l" fontAlgn="b"/>
                      <a:r>
                        <a:rPr lang="da-DK" sz="600" u="none" strike="noStrike">
                          <a:effectLst/>
                        </a:rPr>
                        <a:t>Roubeau, B.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Acoustanal</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831401"/>
                  </a:ext>
                </a:extLst>
              </a:tr>
              <a:tr h="122764">
                <a:tc>
                  <a:txBody>
                    <a:bodyPr/>
                    <a:lstStyle/>
                    <a:p>
                      <a:pPr algn="l" fontAlgn="b"/>
                      <a:r>
                        <a:rPr lang="da-DK" sz="600" u="none" strike="noStrike">
                          <a:effectLst/>
                        </a:rPr>
                        <a:t>Sidits, D.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87689007"/>
                  </a:ext>
                </a:extLst>
              </a:tr>
              <a:tr h="122764">
                <a:tc>
                  <a:txBody>
                    <a:bodyPr/>
                    <a:lstStyle/>
                    <a:p>
                      <a:pPr algn="l" fontAlgn="b"/>
                      <a:r>
                        <a:rPr lang="da-DK" sz="600" u="none" strike="noStrike">
                          <a:effectLst/>
                        </a:rPr>
                        <a:t>Wu, 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SVM</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582967843"/>
                  </a:ext>
                </a:extLst>
              </a:tr>
              <a:tr h="100168">
                <a:tc>
                  <a:txBody>
                    <a:bodyPr/>
                    <a:lstStyle/>
                    <a:p>
                      <a:pPr algn="l" fontAlgn="b"/>
                      <a:r>
                        <a:rPr lang="da-DK" sz="600" u="none" strike="noStrike">
                          <a:effectLst/>
                        </a:rPr>
                        <a:t>Stegenmöller, E.L.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Voicequl</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815278828"/>
                  </a:ext>
                </a:extLst>
              </a:tr>
              <a:tr h="122764">
                <a:tc>
                  <a:txBody>
                    <a:bodyPr/>
                    <a:lstStyle/>
                    <a:p>
                      <a:pPr algn="l" fontAlgn="b"/>
                      <a:r>
                        <a:rPr lang="da-DK" sz="600" u="none" strike="noStrike">
                          <a:effectLst/>
                        </a:rPr>
                        <a:t>Parveen, S.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053492797"/>
                  </a:ext>
                </a:extLst>
              </a:tr>
              <a:tr h="122764">
                <a:tc>
                  <a:txBody>
                    <a:bodyPr/>
                    <a:lstStyle/>
                    <a:p>
                      <a:pPr algn="l" fontAlgn="b"/>
                      <a:r>
                        <a:rPr lang="da-DK" sz="600" u="none" strike="noStrike">
                          <a:effectLst/>
                        </a:rPr>
                        <a:t>Butala,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singing, crossovers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85799724"/>
                  </a:ext>
                </a:extLst>
              </a:tr>
              <a:tr h="122764">
                <a:tc>
                  <a:txBody>
                    <a:bodyPr/>
                    <a:lstStyle/>
                    <a:p>
                      <a:pPr algn="l" fontAlgn="b"/>
                      <a:r>
                        <a:rPr lang="nb-NO" sz="600" u="none" strike="noStrike">
                          <a:effectLst/>
                        </a:rPr>
                        <a:t>Da Silva, V.G. et al</a:t>
                      </a:r>
                      <a:endParaRPr lang="nb-NO"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Tube Treatment</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377006982"/>
                  </a:ext>
                </a:extLst>
              </a:tr>
              <a:tr h="122764">
                <a:tc>
                  <a:txBody>
                    <a:bodyPr/>
                    <a:lstStyle/>
                    <a:p>
                      <a:pPr algn="l" fontAlgn="b"/>
                      <a:r>
                        <a:rPr lang="da-DK" sz="600" u="none" strike="noStrike">
                          <a:effectLst/>
                        </a:rPr>
                        <a:t>kacha,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No statistical difference</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332382729"/>
                  </a:ext>
                </a:extLst>
              </a:tr>
              <a:tr h="122764">
                <a:tc>
                  <a:txBody>
                    <a:bodyPr/>
                    <a:lstStyle/>
                    <a:p>
                      <a:pPr algn="l" fontAlgn="b"/>
                      <a:r>
                        <a:rPr lang="da-DK" sz="600" u="none" strike="noStrike">
                          <a:effectLst/>
                        </a:rPr>
                        <a:t>Lechien, J.R.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Early diagnosis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03819484"/>
                  </a:ext>
                </a:extLst>
              </a:tr>
              <a:tr h="122764">
                <a:tc>
                  <a:txBody>
                    <a:bodyPr/>
                    <a:lstStyle/>
                    <a:p>
                      <a:pPr algn="l" fontAlgn="b"/>
                      <a:r>
                        <a:rPr lang="da-DK" sz="600" u="none" strike="noStrike">
                          <a:effectLst/>
                        </a:rPr>
                        <a:t>Abur, D.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JND paradim, feedback</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122583508"/>
                  </a:ext>
                </a:extLst>
              </a:tr>
              <a:tr h="122764">
                <a:tc>
                  <a:txBody>
                    <a:bodyPr/>
                    <a:lstStyle/>
                    <a:p>
                      <a:pPr algn="l" fontAlgn="b"/>
                      <a:r>
                        <a:rPr lang="da-DK" sz="600" u="none" strike="noStrike">
                          <a:effectLst/>
                        </a:rPr>
                        <a:t>Vieira, M.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Vawel lenghtining</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636250018"/>
                  </a:ext>
                </a:extLst>
              </a:tr>
              <a:tr h="122764">
                <a:tc>
                  <a:txBody>
                    <a:bodyPr/>
                    <a:lstStyle/>
                    <a:p>
                      <a:pPr algn="l" fontAlgn="b"/>
                      <a:r>
                        <a:rPr lang="da-DK" sz="600" u="none" strike="noStrike">
                          <a:effectLst/>
                        </a:rPr>
                        <a:t>Motto, S.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MESGP,MPR</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524497390"/>
                  </a:ext>
                </a:extLst>
              </a:tr>
              <a:tr h="116224">
                <a:tc>
                  <a:txBody>
                    <a:bodyPr/>
                    <a:lstStyle/>
                    <a:p>
                      <a:pPr algn="l" fontAlgn="b"/>
                      <a:r>
                        <a:rPr lang="da-DK" sz="600" u="none" strike="noStrike">
                          <a:effectLst/>
                        </a:rPr>
                        <a:t>Lechien, J.R.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en-US" sz="600" u="none" strike="noStrike">
                          <a:effectLst/>
                        </a:rPr>
                        <a:t>Review, 1980-2017</a:t>
                      </a:r>
                      <a:endParaRPr lang="en-US" sz="600" b="1"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480399147"/>
                  </a:ext>
                </a:extLst>
              </a:tr>
              <a:tr h="122764">
                <a:tc>
                  <a:txBody>
                    <a:bodyPr/>
                    <a:lstStyle/>
                    <a:p>
                      <a:pPr algn="l" fontAlgn="b"/>
                      <a:r>
                        <a:rPr lang="da-DK" sz="600" u="none" strike="noStrike">
                          <a:effectLst/>
                        </a:rPr>
                        <a:t>Abur, D.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loudness slopes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853653967"/>
                  </a:ext>
                </a:extLst>
              </a:tr>
              <a:tr h="122764">
                <a:tc>
                  <a:txBody>
                    <a:bodyPr/>
                    <a:lstStyle/>
                    <a:p>
                      <a:pPr algn="l" fontAlgn="b"/>
                      <a:r>
                        <a:rPr lang="da-DK" sz="600" u="none" strike="noStrike">
                          <a:effectLst/>
                        </a:rPr>
                        <a:t>Ko ,E.j.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plus swallowing</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663131529"/>
                  </a:ext>
                </a:extLst>
              </a:tr>
              <a:tr h="122764">
                <a:tc>
                  <a:txBody>
                    <a:bodyPr/>
                    <a:lstStyle/>
                    <a:p>
                      <a:pPr algn="l" fontAlgn="b"/>
                      <a:r>
                        <a:rPr lang="da-DK" sz="600" u="none" strike="noStrike">
                          <a:effectLst/>
                        </a:rPr>
                        <a:t>Han, E.y.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Singing</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373957680"/>
                  </a:ext>
                </a:extLst>
              </a:tr>
              <a:tr h="122764">
                <a:tc>
                  <a:txBody>
                    <a:bodyPr/>
                    <a:lstStyle/>
                    <a:p>
                      <a:pPr algn="l" fontAlgn="b"/>
                      <a:r>
                        <a:rPr lang="da-DK" sz="600" u="none" strike="noStrike">
                          <a:effectLst/>
                        </a:rPr>
                        <a:t>Manor, 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676969720"/>
                  </a:ext>
                </a:extLst>
              </a:tr>
              <a:tr h="122764">
                <a:tc>
                  <a:txBody>
                    <a:bodyPr/>
                    <a:lstStyle/>
                    <a:p>
                      <a:pPr algn="l" fontAlgn="b"/>
                      <a:r>
                        <a:rPr lang="da-DK" sz="600" u="none" strike="noStrike">
                          <a:effectLst/>
                        </a:rPr>
                        <a:t>Pinho, P.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review 1960-2016, meta A</a:t>
                      </a:r>
                      <a:endParaRPr lang="da-DK" sz="600" b="1"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483801678"/>
                  </a:ext>
                </a:extLst>
              </a:tr>
              <a:tr h="122764">
                <a:tc>
                  <a:txBody>
                    <a:bodyPr/>
                    <a:lstStyle/>
                    <a:p>
                      <a:pPr algn="l" fontAlgn="b"/>
                      <a:r>
                        <a:rPr lang="da-DK" sz="600" u="none" strike="noStrike">
                          <a:effectLst/>
                        </a:rPr>
                        <a:t>Gillivan-Murphy, P.</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809953543"/>
                  </a:ext>
                </a:extLst>
              </a:tr>
              <a:tr h="122764">
                <a:tc>
                  <a:txBody>
                    <a:bodyPr/>
                    <a:lstStyle/>
                    <a:p>
                      <a:pPr algn="l" fontAlgn="b"/>
                      <a:r>
                        <a:rPr lang="da-DK" sz="600" u="none" strike="noStrike">
                          <a:effectLst/>
                        </a:rPr>
                        <a:t>Shen, 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formant ratio</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102425511"/>
                  </a:ext>
                </a:extLst>
              </a:tr>
              <a:tr h="122764">
                <a:tc>
                  <a:txBody>
                    <a:bodyPr/>
                    <a:lstStyle/>
                    <a:p>
                      <a:pPr algn="l" fontAlgn="b"/>
                      <a:r>
                        <a:rPr lang="da-DK" sz="600" u="none" strike="noStrike">
                          <a:effectLst/>
                        </a:rPr>
                        <a:t>Saffarian,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treatment</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324586214"/>
                  </a:ext>
                </a:extLst>
              </a:tr>
              <a:tr h="122764">
                <a:tc>
                  <a:txBody>
                    <a:bodyPr/>
                    <a:lstStyle/>
                    <a:p>
                      <a:pPr algn="l" fontAlgn="b"/>
                      <a:r>
                        <a:rPr lang="da-DK" sz="600" u="none" strike="noStrike">
                          <a:effectLst/>
                        </a:rPr>
                        <a:t>Romann, A.J.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dirty="0">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698002491"/>
                  </a:ext>
                </a:extLst>
              </a:tr>
            </a:tbl>
          </a:graphicData>
        </a:graphic>
      </p:graphicFrame>
      <p:sp>
        <p:nvSpPr>
          <p:cNvPr id="9" name="Tekstfelt 8">
            <a:extLst>
              <a:ext uri="{FF2B5EF4-FFF2-40B4-BE49-F238E27FC236}">
                <a16:creationId xmlns:a16="http://schemas.microsoft.com/office/drawing/2014/main" id="{B33A0E4A-0FD9-30FB-E82D-BE5294131992}"/>
              </a:ext>
            </a:extLst>
          </p:cNvPr>
          <p:cNvSpPr txBox="1"/>
          <p:nvPr/>
        </p:nvSpPr>
        <p:spPr>
          <a:xfrm>
            <a:off x="292906" y="184666"/>
            <a:ext cx="10201270" cy="369332"/>
          </a:xfrm>
          <a:prstGeom prst="rect">
            <a:avLst/>
          </a:prstGeom>
          <a:noFill/>
        </p:spPr>
        <p:txBody>
          <a:bodyPr wrap="square" rtlCol="0">
            <a:spAutoFit/>
          </a:bodyPr>
          <a:lstStyle/>
          <a:p>
            <a:r>
              <a:rPr lang="da-DK" sz="1800" dirty="0">
                <a:latin typeface="Times New Roman" panose="02020603050405020304" pitchFamily="18" charset="0"/>
                <a:cs typeface="Times New Roman" panose="02020603050405020304" pitchFamily="18" charset="0"/>
              </a:rPr>
              <a:t>47 </a:t>
            </a:r>
            <a:r>
              <a:rPr lang="da-DK" sz="1800" dirty="0" err="1">
                <a:latin typeface="Times New Roman" panose="02020603050405020304" pitchFamily="18" charset="0"/>
                <a:cs typeface="Times New Roman" panose="02020603050405020304" pitchFamily="18" charset="0"/>
              </a:rPr>
              <a:t>papers</a:t>
            </a:r>
            <a:r>
              <a:rPr lang="da-DK" sz="1800" dirty="0">
                <a:latin typeface="Times New Roman" panose="02020603050405020304" pitchFamily="18" charset="0"/>
                <a:cs typeface="Times New Roman" panose="02020603050405020304" pitchFamily="18" charset="0"/>
              </a:rPr>
              <a:t> with Voice Parameters in </a:t>
            </a:r>
            <a:r>
              <a:rPr lang="da-DK" sz="1800" dirty="0" err="1">
                <a:latin typeface="Times New Roman" panose="02020603050405020304" pitchFamily="18" charset="0"/>
                <a:cs typeface="Times New Roman" panose="02020603050405020304" pitchFamily="18" charset="0"/>
              </a:rPr>
              <a:t>Parkinson’s</a:t>
            </a:r>
            <a:r>
              <a:rPr lang="da-DK" sz="1800" dirty="0">
                <a:latin typeface="Times New Roman" panose="02020603050405020304" pitchFamily="18" charset="0"/>
                <a:cs typeface="Times New Roman" panose="02020603050405020304" pitchFamily="18" charset="0"/>
              </a:rPr>
              <a:t> </a:t>
            </a:r>
            <a:r>
              <a:rPr lang="da-DK" sz="1800" dirty="0" err="1">
                <a:latin typeface="Times New Roman" panose="02020603050405020304" pitchFamily="18" charset="0"/>
                <a:cs typeface="Times New Roman" panose="02020603050405020304" pitchFamily="18" charset="0"/>
              </a:rPr>
              <a:t>Disease</a:t>
            </a:r>
            <a:r>
              <a:rPr lang="da-DK" sz="1800" dirty="0">
                <a:latin typeface="Times New Roman" panose="02020603050405020304" pitchFamily="18" charset="0"/>
                <a:cs typeface="Times New Roman" panose="02020603050405020304" pitchFamily="18" charset="0"/>
              </a:rPr>
              <a:t> from 2013 to 2019, 3 </a:t>
            </a:r>
            <a:r>
              <a:rPr lang="da-DK" sz="1800" err="1">
                <a:latin typeface="Times New Roman" panose="02020603050405020304" pitchFamily="18" charset="0"/>
                <a:cs typeface="Times New Roman" panose="02020603050405020304" pitchFamily="18" charset="0"/>
              </a:rPr>
              <a:t>including</a:t>
            </a:r>
            <a:r>
              <a:rPr lang="da-DK" sz="1800">
                <a:latin typeface="Times New Roman" panose="02020603050405020304" pitchFamily="18" charset="0"/>
                <a:cs typeface="Times New Roman" panose="02020603050405020304" pitchFamily="18" charset="0"/>
              </a:rPr>
              <a:t> AI</a:t>
            </a:r>
          </a:p>
        </p:txBody>
      </p:sp>
      <p:sp>
        <p:nvSpPr>
          <p:cNvPr id="2" name="Tekstfelt 1">
            <a:extLst>
              <a:ext uri="{FF2B5EF4-FFF2-40B4-BE49-F238E27FC236}">
                <a16:creationId xmlns:a16="http://schemas.microsoft.com/office/drawing/2014/main" id="{C6551330-24AC-4FAF-A59A-02579523267C}"/>
              </a:ext>
            </a:extLst>
          </p:cNvPr>
          <p:cNvSpPr txBox="1"/>
          <p:nvPr/>
        </p:nvSpPr>
        <p:spPr>
          <a:xfrm>
            <a:off x="10425869" y="0"/>
            <a:ext cx="2016809" cy="830997"/>
          </a:xfrm>
          <a:prstGeom prst="rect">
            <a:avLst/>
          </a:prstGeom>
          <a:noFill/>
        </p:spPr>
        <p:txBody>
          <a:bodyPr wrap="square" rtlCol="0">
            <a:spAutoFit/>
          </a:bodyPr>
          <a:lstStyle/>
          <a:p>
            <a:r>
              <a:rPr lang="en-US" sz="1200"/>
              <a:t>Mette Pedersen MD PhD  and Vitus Girelli Meiner IT-University of Copenhagen</a:t>
            </a:r>
          </a:p>
          <a:p>
            <a:endParaRPr lang="da-DK" sz="1200"/>
          </a:p>
        </p:txBody>
      </p:sp>
      <p:pic>
        <p:nvPicPr>
          <p:cNvPr id="3" name="Audio 2">
            <a:hlinkClick r:id="" action="ppaction://media"/>
            <a:extLst>
              <a:ext uri="{FF2B5EF4-FFF2-40B4-BE49-F238E27FC236}">
                <a16:creationId xmlns:a16="http://schemas.microsoft.com/office/drawing/2014/main" id="{1B726193-ADA3-47AF-0522-FE2DC56EB2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91513399"/>
      </p:ext>
    </p:extLst>
  </p:cSld>
  <p:clrMapOvr>
    <a:masterClrMapping/>
  </p:clrMapOvr>
  <mc:AlternateContent xmlns:mc="http://schemas.openxmlformats.org/markup-compatibility/2006" xmlns:p14="http://schemas.microsoft.com/office/powerpoint/2010/main">
    <mc:Choice Requires="p14">
      <p:transition spd="slow" p14:dur="2000" advTm="32948"/>
    </mc:Choice>
    <mc:Fallback xmlns="">
      <p:transition spd="slow" advTm="32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E3C455E4-F27D-DA3A-2C6A-599306C01ED0}"/>
              </a:ext>
            </a:extLst>
          </p:cNvPr>
          <p:cNvGraphicFramePr>
            <a:graphicFrameLocks noGrp="1"/>
          </p:cNvGraphicFramePr>
          <p:nvPr/>
        </p:nvGraphicFramePr>
        <p:xfrm>
          <a:off x="161926" y="699247"/>
          <a:ext cx="11852497" cy="5982242"/>
        </p:xfrm>
        <a:graphic>
          <a:graphicData uri="http://schemas.openxmlformats.org/drawingml/2006/table">
            <a:tbl>
              <a:tblPr>
                <a:tableStyleId>{5C22544A-7EE6-4342-B048-85BDC9FD1C3A}</a:tableStyleId>
              </a:tblPr>
              <a:tblGrid>
                <a:gridCol w="726837">
                  <a:extLst>
                    <a:ext uri="{9D8B030D-6E8A-4147-A177-3AD203B41FA5}">
                      <a16:colId xmlns:a16="http://schemas.microsoft.com/office/drawing/2014/main" val="229586063"/>
                    </a:ext>
                  </a:extLst>
                </a:gridCol>
                <a:gridCol w="350377">
                  <a:extLst>
                    <a:ext uri="{9D8B030D-6E8A-4147-A177-3AD203B41FA5}">
                      <a16:colId xmlns:a16="http://schemas.microsoft.com/office/drawing/2014/main" val="362074417"/>
                    </a:ext>
                  </a:extLst>
                </a:gridCol>
                <a:gridCol w="251699">
                  <a:extLst>
                    <a:ext uri="{9D8B030D-6E8A-4147-A177-3AD203B41FA5}">
                      <a16:colId xmlns:a16="http://schemas.microsoft.com/office/drawing/2014/main" val="3005135685"/>
                    </a:ext>
                  </a:extLst>
                </a:gridCol>
                <a:gridCol w="423032">
                  <a:extLst>
                    <a:ext uri="{9D8B030D-6E8A-4147-A177-3AD203B41FA5}">
                      <a16:colId xmlns:a16="http://schemas.microsoft.com/office/drawing/2014/main" val="2194311519"/>
                    </a:ext>
                  </a:extLst>
                </a:gridCol>
                <a:gridCol w="462202">
                  <a:extLst>
                    <a:ext uri="{9D8B030D-6E8A-4147-A177-3AD203B41FA5}">
                      <a16:colId xmlns:a16="http://schemas.microsoft.com/office/drawing/2014/main" val="935517722"/>
                    </a:ext>
                  </a:extLst>
                </a:gridCol>
                <a:gridCol w="399531">
                  <a:extLst>
                    <a:ext uri="{9D8B030D-6E8A-4147-A177-3AD203B41FA5}">
                      <a16:colId xmlns:a16="http://schemas.microsoft.com/office/drawing/2014/main" val="1278004816"/>
                    </a:ext>
                  </a:extLst>
                </a:gridCol>
                <a:gridCol w="485704">
                  <a:extLst>
                    <a:ext uri="{9D8B030D-6E8A-4147-A177-3AD203B41FA5}">
                      <a16:colId xmlns:a16="http://schemas.microsoft.com/office/drawing/2014/main" val="3630941524"/>
                    </a:ext>
                  </a:extLst>
                </a:gridCol>
                <a:gridCol w="548375">
                  <a:extLst>
                    <a:ext uri="{9D8B030D-6E8A-4147-A177-3AD203B41FA5}">
                      <a16:colId xmlns:a16="http://schemas.microsoft.com/office/drawing/2014/main" val="665801162"/>
                    </a:ext>
                  </a:extLst>
                </a:gridCol>
                <a:gridCol w="211516">
                  <a:extLst>
                    <a:ext uri="{9D8B030D-6E8A-4147-A177-3AD203B41FA5}">
                      <a16:colId xmlns:a16="http://schemas.microsoft.com/office/drawing/2014/main" val="3198857749"/>
                    </a:ext>
                  </a:extLst>
                </a:gridCol>
                <a:gridCol w="227184">
                  <a:extLst>
                    <a:ext uri="{9D8B030D-6E8A-4147-A177-3AD203B41FA5}">
                      <a16:colId xmlns:a16="http://schemas.microsoft.com/office/drawing/2014/main" val="502801257"/>
                    </a:ext>
                  </a:extLst>
                </a:gridCol>
                <a:gridCol w="258520">
                  <a:extLst>
                    <a:ext uri="{9D8B030D-6E8A-4147-A177-3AD203B41FA5}">
                      <a16:colId xmlns:a16="http://schemas.microsoft.com/office/drawing/2014/main" val="2823170432"/>
                    </a:ext>
                  </a:extLst>
                </a:gridCol>
                <a:gridCol w="313357">
                  <a:extLst>
                    <a:ext uri="{9D8B030D-6E8A-4147-A177-3AD203B41FA5}">
                      <a16:colId xmlns:a16="http://schemas.microsoft.com/office/drawing/2014/main" val="3049576372"/>
                    </a:ext>
                  </a:extLst>
                </a:gridCol>
                <a:gridCol w="297690">
                  <a:extLst>
                    <a:ext uri="{9D8B030D-6E8A-4147-A177-3AD203B41FA5}">
                      <a16:colId xmlns:a16="http://schemas.microsoft.com/office/drawing/2014/main" val="3916238205"/>
                    </a:ext>
                  </a:extLst>
                </a:gridCol>
                <a:gridCol w="532707">
                  <a:extLst>
                    <a:ext uri="{9D8B030D-6E8A-4147-A177-3AD203B41FA5}">
                      <a16:colId xmlns:a16="http://schemas.microsoft.com/office/drawing/2014/main" val="2667142275"/>
                    </a:ext>
                  </a:extLst>
                </a:gridCol>
                <a:gridCol w="626715">
                  <a:extLst>
                    <a:ext uri="{9D8B030D-6E8A-4147-A177-3AD203B41FA5}">
                      <a16:colId xmlns:a16="http://schemas.microsoft.com/office/drawing/2014/main" val="1184435587"/>
                    </a:ext>
                  </a:extLst>
                </a:gridCol>
                <a:gridCol w="454367">
                  <a:extLst>
                    <a:ext uri="{9D8B030D-6E8A-4147-A177-3AD203B41FA5}">
                      <a16:colId xmlns:a16="http://schemas.microsoft.com/office/drawing/2014/main" val="1635390143"/>
                    </a:ext>
                  </a:extLst>
                </a:gridCol>
                <a:gridCol w="438700">
                  <a:extLst>
                    <a:ext uri="{9D8B030D-6E8A-4147-A177-3AD203B41FA5}">
                      <a16:colId xmlns:a16="http://schemas.microsoft.com/office/drawing/2014/main" val="2072625972"/>
                    </a:ext>
                  </a:extLst>
                </a:gridCol>
                <a:gridCol w="227184">
                  <a:extLst>
                    <a:ext uri="{9D8B030D-6E8A-4147-A177-3AD203B41FA5}">
                      <a16:colId xmlns:a16="http://schemas.microsoft.com/office/drawing/2014/main" val="2843365493"/>
                    </a:ext>
                  </a:extLst>
                </a:gridCol>
                <a:gridCol w="438700">
                  <a:extLst>
                    <a:ext uri="{9D8B030D-6E8A-4147-A177-3AD203B41FA5}">
                      <a16:colId xmlns:a16="http://schemas.microsoft.com/office/drawing/2014/main" val="2712375357"/>
                    </a:ext>
                  </a:extLst>
                </a:gridCol>
                <a:gridCol w="250686">
                  <a:extLst>
                    <a:ext uri="{9D8B030D-6E8A-4147-A177-3AD203B41FA5}">
                      <a16:colId xmlns:a16="http://schemas.microsoft.com/office/drawing/2014/main" val="1314239372"/>
                    </a:ext>
                  </a:extLst>
                </a:gridCol>
                <a:gridCol w="188014">
                  <a:extLst>
                    <a:ext uri="{9D8B030D-6E8A-4147-A177-3AD203B41FA5}">
                      <a16:colId xmlns:a16="http://schemas.microsoft.com/office/drawing/2014/main" val="2871221548"/>
                    </a:ext>
                  </a:extLst>
                </a:gridCol>
                <a:gridCol w="321192">
                  <a:extLst>
                    <a:ext uri="{9D8B030D-6E8A-4147-A177-3AD203B41FA5}">
                      <a16:colId xmlns:a16="http://schemas.microsoft.com/office/drawing/2014/main" val="4166067851"/>
                    </a:ext>
                  </a:extLst>
                </a:gridCol>
                <a:gridCol w="485704">
                  <a:extLst>
                    <a:ext uri="{9D8B030D-6E8A-4147-A177-3AD203B41FA5}">
                      <a16:colId xmlns:a16="http://schemas.microsoft.com/office/drawing/2014/main" val="3227891814"/>
                    </a:ext>
                  </a:extLst>
                </a:gridCol>
                <a:gridCol w="130447">
                  <a:extLst>
                    <a:ext uri="{9D8B030D-6E8A-4147-A177-3AD203B41FA5}">
                      <a16:colId xmlns:a16="http://schemas.microsoft.com/office/drawing/2014/main" val="3387996775"/>
                    </a:ext>
                  </a:extLst>
                </a:gridCol>
                <a:gridCol w="566773">
                  <a:extLst>
                    <a:ext uri="{9D8B030D-6E8A-4147-A177-3AD203B41FA5}">
                      <a16:colId xmlns:a16="http://schemas.microsoft.com/office/drawing/2014/main" val="4132982531"/>
                    </a:ext>
                  </a:extLst>
                </a:gridCol>
                <a:gridCol w="509206">
                  <a:extLst>
                    <a:ext uri="{9D8B030D-6E8A-4147-A177-3AD203B41FA5}">
                      <a16:colId xmlns:a16="http://schemas.microsoft.com/office/drawing/2014/main" val="736585523"/>
                    </a:ext>
                  </a:extLst>
                </a:gridCol>
                <a:gridCol w="748047">
                  <a:extLst>
                    <a:ext uri="{9D8B030D-6E8A-4147-A177-3AD203B41FA5}">
                      <a16:colId xmlns:a16="http://schemas.microsoft.com/office/drawing/2014/main" val="2930124294"/>
                    </a:ext>
                  </a:extLst>
                </a:gridCol>
                <a:gridCol w="978031">
                  <a:extLst>
                    <a:ext uri="{9D8B030D-6E8A-4147-A177-3AD203B41FA5}">
                      <a16:colId xmlns:a16="http://schemas.microsoft.com/office/drawing/2014/main" val="323942715"/>
                    </a:ext>
                  </a:extLst>
                </a:gridCol>
              </a:tblGrid>
              <a:tr h="93752">
                <a:tc>
                  <a:txBody>
                    <a:bodyPr/>
                    <a:lstStyle/>
                    <a:p>
                      <a:pPr algn="l" fontAlgn="b"/>
                      <a:r>
                        <a:rPr lang="da-DK" sz="600" b="1" u="none" strike="noStrike">
                          <a:effectLst/>
                        </a:rPr>
                        <a:t>Author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Number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Year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Patient nu</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prospective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Randomize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Case/Control</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Retrospective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HNR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SNR</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F0(st)</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Intensity</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MPT</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JITTER APS/%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SHIMMER APS/%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Spekt LTAS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CEPSTRUM</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VRP</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Telephone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Praat</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VHI</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GRBAS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Deep Brain.s</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AI</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Deep Learning</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laryngoscopic</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Software</a:t>
                      </a:r>
                      <a:endParaRPr lang="da-DK" sz="600" b="1" i="0" u="none" strike="noStrike">
                        <a:solidFill>
                          <a:srgbClr val="9C0006"/>
                        </a:solidFill>
                        <a:effectLst/>
                        <a:latin typeface="Calibri" panose="020F0502020204030204" pitchFamily="34" charset="0"/>
                      </a:endParaRPr>
                    </a:p>
                  </a:txBody>
                  <a:tcPr marL="3967" marR="3967" marT="3967" marB="0" anchor="b"/>
                </a:tc>
                <a:tc>
                  <a:txBody>
                    <a:bodyPr/>
                    <a:lstStyle/>
                    <a:p>
                      <a:pPr algn="l" fontAlgn="b"/>
                      <a:r>
                        <a:rPr lang="da-DK" sz="600" b="1" u="none" strike="noStrike">
                          <a:effectLst/>
                        </a:rPr>
                        <a:t>Others</a:t>
                      </a:r>
                      <a:endParaRPr lang="da-DK" sz="600" b="1" i="0" u="none" strike="noStrike">
                        <a:solidFill>
                          <a:srgbClr val="9C0006"/>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683609275"/>
                  </a:ext>
                </a:extLst>
              </a:tr>
              <a:tr h="183606">
                <a:tc>
                  <a:txBody>
                    <a:bodyPr/>
                    <a:lstStyle/>
                    <a:p>
                      <a:pPr algn="l" fontAlgn="b"/>
                      <a:r>
                        <a:rPr lang="da-DK" sz="600" u="none" strike="noStrike">
                          <a:effectLst/>
                        </a:rPr>
                        <a:t>Arora, S.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1483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Random forest</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en-US" sz="600" u="none" strike="noStrike">
                          <a:effectLst/>
                        </a:rPr>
                        <a:t>3+A51:AB10207 measures, crossover</a:t>
                      </a:r>
                      <a:endParaRPr lang="en-US"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114319205"/>
                  </a:ext>
                </a:extLst>
              </a:tr>
              <a:tr h="106021">
                <a:tc>
                  <a:txBody>
                    <a:bodyPr/>
                    <a:lstStyle/>
                    <a:p>
                      <a:pPr algn="l" fontAlgn="b"/>
                      <a:r>
                        <a:rPr lang="da-DK" sz="600" u="none" strike="noStrike">
                          <a:effectLst/>
                        </a:rPr>
                        <a:t>Behroozmand, 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902759431"/>
                  </a:ext>
                </a:extLst>
              </a:tr>
              <a:tr h="106021">
                <a:tc>
                  <a:txBody>
                    <a:bodyPr/>
                    <a:lstStyle/>
                    <a:p>
                      <a:pPr algn="l" fontAlgn="b"/>
                      <a:r>
                        <a:rPr lang="da-DK" sz="600" u="none" strike="noStrike">
                          <a:effectLst/>
                        </a:rPr>
                        <a:t>Finger, M.E.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692209664"/>
                  </a:ext>
                </a:extLst>
              </a:tr>
              <a:tr h="106021">
                <a:tc>
                  <a:txBody>
                    <a:bodyPr/>
                    <a:lstStyle/>
                    <a:p>
                      <a:pPr algn="l" fontAlgn="b"/>
                      <a:r>
                        <a:rPr lang="da-DK" sz="600" u="none" strike="noStrike">
                          <a:effectLst/>
                        </a:rPr>
                        <a:t>Karlsson, F.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586718283"/>
                  </a:ext>
                </a:extLst>
              </a:tr>
              <a:tr h="106021">
                <a:tc>
                  <a:txBody>
                    <a:bodyPr/>
                    <a:lstStyle/>
                    <a:p>
                      <a:pPr algn="l" fontAlgn="b"/>
                      <a:r>
                        <a:rPr lang="da-DK" sz="600" u="none" strike="noStrike">
                          <a:effectLst/>
                        </a:rPr>
                        <a:t>Lechien, J.R. et alt</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Phonation quotient</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816249057"/>
                  </a:ext>
                </a:extLst>
              </a:tr>
              <a:tr h="106021">
                <a:tc>
                  <a:txBody>
                    <a:bodyPr/>
                    <a:lstStyle/>
                    <a:p>
                      <a:pPr algn="l" fontAlgn="b"/>
                      <a:r>
                        <a:rPr lang="da-DK" sz="600" u="none" strike="noStrike">
                          <a:effectLst/>
                        </a:rPr>
                        <a:t>manor, Y.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713015132"/>
                  </a:ext>
                </a:extLst>
              </a:tr>
              <a:tr h="106021">
                <a:tc>
                  <a:txBody>
                    <a:bodyPr/>
                    <a:lstStyle/>
                    <a:p>
                      <a:pPr algn="l" fontAlgn="b"/>
                      <a:r>
                        <a:rPr lang="da-DK" sz="600" u="none" strike="noStrike">
                          <a:effectLst/>
                        </a:rPr>
                        <a:t>Sheiban, 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Class label prediction</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Root Mean Score</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547825017"/>
                  </a:ext>
                </a:extLst>
              </a:tr>
              <a:tr h="106021">
                <a:tc>
                  <a:txBody>
                    <a:bodyPr/>
                    <a:lstStyle/>
                    <a:p>
                      <a:pPr algn="l" fontAlgn="b"/>
                      <a:r>
                        <a:rPr lang="da-DK" sz="600" u="none" strike="noStrike">
                          <a:effectLst/>
                        </a:rPr>
                        <a:t>Tamplin, 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Singing, VQOL</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661581849"/>
                  </a:ext>
                </a:extLst>
              </a:tr>
              <a:tr h="106021">
                <a:tc>
                  <a:txBody>
                    <a:bodyPr/>
                    <a:lstStyle/>
                    <a:p>
                      <a:pPr algn="l" fontAlgn="b"/>
                      <a:r>
                        <a:rPr lang="da-DK" sz="600" u="none" strike="noStrike">
                          <a:effectLst/>
                        </a:rPr>
                        <a:t>Viswanathan, 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SVM</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Glottal Closure qu</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568853315"/>
                  </a:ext>
                </a:extLst>
              </a:tr>
              <a:tr h="106021">
                <a:tc>
                  <a:txBody>
                    <a:bodyPr/>
                    <a:lstStyle/>
                    <a:p>
                      <a:pPr algn="l" fontAlgn="b"/>
                      <a:r>
                        <a:rPr lang="da-DK" sz="600" u="none" strike="noStrike">
                          <a:effectLst/>
                        </a:rPr>
                        <a:t>nakayama, K.</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Treatment</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724904976"/>
                  </a:ext>
                </a:extLst>
              </a:tr>
              <a:tr h="106021">
                <a:tc>
                  <a:txBody>
                    <a:bodyPr/>
                    <a:lstStyle/>
                    <a:p>
                      <a:pPr algn="l" fontAlgn="b"/>
                      <a:r>
                        <a:rPr lang="da-DK" sz="600" u="none" strike="noStrike">
                          <a:effectLst/>
                        </a:rPr>
                        <a:t>Ma,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3032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Review</a:t>
                      </a:r>
                      <a:endParaRPr lang="da-DK" sz="600" b="1"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755338665"/>
                  </a:ext>
                </a:extLst>
              </a:tr>
              <a:tr h="106021">
                <a:tc>
                  <a:txBody>
                    <a:bodyPr/>
                    <a:lstStyle/>
                    <a:p>
                      <a:pPr algn="l" fontAlgn="b"/>
                      <a:r>
                        <a:rPr lang="it-IT" sz="600" u="none" strike="noStrike">
                          <a:effectLst/>
                        </a:rPr>
                        <a:t>Morello; A.N.D.C</a:t>
                      </a:r>
                      <a:endParaRPr lang="it-IT"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acoustanal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acoustanal</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988256352"/>
                  </a:ext>
                </a:extLst>
              </a:tr>
              <a:tr h="106021">
                <a:tc>
                  <a:txBody>
                    <a:bodyPr/>
                    <a:lstStyle/>
                    <a:p>
                      <a:pPr algn="l" fontAlgn="b"/>
                      <a:r>
                        <a:rPr lang="da-DK" sz="600" u="none" strike="noStrike">
                          <a:effectLst/>
                        </a:rPr>
                        <a:t>Chiaramonte, 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Review, 14 pub, meta</a:t>
                      </a:r>
                      <a:endParaRPr lang="da-DK" sz="600" b="1"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11643037"/>
                  </a:ext>
                </a:extLst>
              </a:tr>
              <a:tr h="106021">
                <a:tc>
                  <a:txBody>
                    <a:bodyPr/>
                    <a:lstStyle/>
                    <a:p>
                      <a:pPr algn="l" fontAlgn="b"/>
                      <a:r>
                        <a:rPr lang="da-DK" sz="600" u="none" strike="noStrike">
                          <a:effectLst/>
                        </a:rPr>
                        <a:t>Viswanathan, 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LASSO ranking</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654666223"/>
                  </a:ext>
                </a:extLst>
              </a:tr>
              <a:tr h="106021">
                <a:tc>
                  <a:txBody>
                    <a:bodyPr/>
                    <a:lstStyle/>
                    <a:p>
                      <a:pPr algn="l" fontAlgn="b"/>
                      <a:r>
                        <a:rPr lang="da-DK" sz="600" u="none" strike="noStrike">
                          <a:effectLst/>
                        </a:rPr>
                        <a:t>Altay, E.V.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nicgar, Voice data</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386735264"/>
                  </a:ext>
                </a:extLst>
              </a:tr>
              <a:tr h="106021">
                <a:tc>
                  <a:txBody>
                    <a:bodyPr/>
                    <a:lstStyle/>
                    <a:p>
                      <a:pPr algn="l" fontAlgn="b"/>
                      <a:r>
                        <a:rPr lang="da-DK" sz="600" u="none" strike="noStrike">
                          <a:effectLst/>
                        </a:rPr>
                        <a:t>Park, J.E.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Comparred to 39 tremor</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417473743"/>
                  </a:ext>
                </a:extLst>
              </a:tr>
              <a:tr h="106021">
                <a:tc>
                  <a:txBody>
                    <a:bodyPr/>
                    <a:lstStyle/>
                    <a:p>
                      <a:pPr algn="l" fontAlgn="b"/>
                      <a:r>
                        <a:rPr lang="fr-FR" sz="600" u="none" strike="noStrike">
                          <a:effectLst/>
                        </a:rPr>
                        <a:t>Sarac, E.T. et al</a:t>
                      </a:r>
                      <a:endParaRPr lang="fr-FR"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462417478"/>
                  </a:ext>
                </a:extLst>
              </a:tr>
              <a:tr h="106021">
                <a:tc>
                  <a:txBody>
                    <a:bodyPr/>
                    <a:lstStyle/>
                    <a:p>
                      <a:pPr algn="l" fontAlgn="b"/>
                      <a:r>
                        <a:rPr lang="da-DK" sz="600" u="none" strike="noStrike">
                          <a:effectLst/>
                        </a:rPr>
                        <a:t>Reyes,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peak subg press</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Treatment</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04718634"/>
                  </a:ext>
                </a:extLst>
              </a:tr>
              <a:tr h="106021">
                <a:tc>
                  <a:txBody>
                    <a:bodyPr/>
                    <a:lstStyle/>
                    <a:p>
                      <a:pPr algn="l" fontAlgn="b"/>
                      <a:r>
                        <a:rPr lang="da-DK" sz="600" u="none" strike="noStrike">
                          <a:effectLst/>
                        </a:rPr>
                        <a:t>Lechien, J.R.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173189151"/>
                  </a:ext>
                </a:extLst>
              </a:tr>
              <a:tr h="106021">
                <a:tc>
                  <a:txBody>
                    <a:bodyPr/>
                    <a:lstStyle/>
                    <a:p>
                      <a:pPr algn="l" fontAlgn="b"/>
                      <a:r>
                        <a:rPr lang="da-DK" sz="600" u="none" strike="noStrike">
                          <a:effectLst/>
                        </a:rPr>
                        <a:t>Gaballah,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SVR/RPDE</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771307671"/>
                  </a:ext>
                </a:extLst>
              </a:tr>
              <a:tr h="106021">
                <a:tc>
                  <a:txBody>
                    <a:bodyPr/>
                    <a:lstStyle/>
                    <a:p>
                      <a:pPr algn="l" fontAlgn="b"/>
                      <a:r>
                        <a:rPr lang="da-DK" sz="600" u="none" strike="noStrike">
                          <a:effectLst/>
                        </a:rPr>
                        <a:t>Lechien, J.R.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Acoust meassurements </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883304003"/>
                  </a:ext>
                </a:extLst>
              </a:tr>
              <a:tr h="106021">
                <a:tc>
                  <a:txBody>
                    <a:bodyPr/>
                    <a:lstStyle/>
                    <a:p>
                      <a:pPr algn="l" fontAlgn="b"/>
                      <a:r>
                        <a:rPr lang="da-DK" sz="600" u="none" strike="noStrike">
                          <a:effectLst/>
                        </a:rPr>
                        <a:t>Jain,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p-CRNN</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fr-FR" sz="600" u="none" strike="noStrike">
                          <a:effectLst/>
                        </a:rPr>
                        <a:t>Ative phon plus pros features</a:t>
                      </a:r>
                      <a:endParaRPr lang="fr-FR"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471352117"/>
                  </a:ext>
                </a:extLst>
              </a:tr>
              <a:tr h="106021">
                <a:tc>
                  <a:txBody>
                    <a:bodyPr/>
                    <a:lstStyle/>
                    <a:p>
                      <a:pPr algn="l" fontAlgn="b"/>
                      <a:r>
                        <a:rPr lang="da-DK" sz="600" u="none" strike="noStrike">
                          <a:effectLst/>
                        </a:rPr>
                        <a:t>Gaballah,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svr</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VAT, RPDE</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15930588"/>
                  </a:ext>
                </a:extLst>
              </a:tr>
              <a:tr h="106021">
                <a:tc>
                  <a:txBody>
                    <a:bodyPr/>
                    <a:lstStyle/>
                    <a:p>
                      <a:pPr algn="l" fontAlgn="b"/>
                      <a:r>
                        <a:rPr lang="da-DK" sz="600" u="none" strike="noStrike">
                          <a:effectLst/>
                        </a:rPr>
                        <a:t>Rajasekar, S.S</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AdaBoost classifier</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030415107"/>
                  </a:ext>
                </a:extLst>
              </a:tr>
              <a:tr h="106021">
                <a:tc>
                  <a:txBody>
                    <a:bodyPr/>
                    <a:lstStyle/>
                    <a:p>
                      <a:pPr algn="l" fontAlgn="b"/>
                      <a:r>
                        <a:rPr lang="da-DK" sz="600" u="none" strike="noStrike">
                          <a:effectLst/>
                        </a:rPr>
                        <a:t>Da Silva,j.M.S.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treatment</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27501134"/>
                  </a:ext>
                </a:extLst>
              </a:tr>
              <a:tr h="106021">
                <a:tc>
                  <a:txBody>
                    <a:bodyPr/>
                    <a:lstStyle/>
                    <a:p>
                      <a:pPr algn="l" fontAlgn="b"/>
                      <a:r>
                        <a:rPr lang="da-DK" sz="600" u="none" strike="noStrike">
                          <a:effectLst/>
                        </a:rPr>
                        <a:t>Searl, 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Vocal Monitor</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253958818"/>
                  </a:ext>
                </a:extLst>
              </a:tr>
              <a:tr h="106021">
                <a:tc>
                  <a:txBody>
                    <a:bodyPr/>
                    <a:lstStyle/>
                    <a:p>
                      <a:pPr algn="l" fontAlgn="b"/>
                      <a:r>
                        <a:rPr lang="da-DK" sz="600" u="none" strike="noStrike">
                          <a:effectLst/>
                        </a:rPr>
                        <a:t>Koyuncu, H.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diet</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771218839"/>
                  </a:ext>
                </a:extLst>
              </a:tr>
              <a:tr h="106021">
                <a:tc>
                  <a:txBody>
                    <a:bodyPr/>
                    <a:lstStyle/>
                    <a:p>
                      <a:pPr algn="l" fontAlgn="b"/>
                      <a:r>
                        <a:rPr lang="da-DK" sz="600" u="none" strike="noStrike">
                          <a:effectLst/>
                        </a:rPr>
                        <a:t>Yasar, O.C.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168790892"/>
                  </a:ext>
                </a:extLst>
              </a:tr>
              <a:tr h="106021">
                <a:tc>
                  <a:txBody>
                    <a:bodyPr/>
                    <a:lstStyle/>
                    <a:p>
                      <a:pPr algn="l" fontAlgn="b"/>
                      <a:r>
                        <a:rPr lang="da-DK" sz="600" u="none" strike="noStrike">
                          <a:effectLst/>
                        </a:rPr>
                        <a:t>Rajasekar, S.S</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lstm cnn</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accuracy 85%</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854312327"/>
                  </a:ext>
                </a:extLst>
              </a:tr>
              <a:tr h="183606">
                <a:tc>
                  <a:txBody>
                    <a:bodyPr/>
                    <a:lstStyle/>
                    <a:p>
                      <a:pPr algn="l" fontAlgn="b"/>
                      <a:r>
                        <a:rPr lang="da-DK" sz="600" u="none" strike="noStrike">
                          <a:effectLst/>
                        </a:rPr>
                        <a:t>Suppa,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Sup vector machine classifier</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Audio recorder, LR- value</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567656465"/>
                  </a:ext>
                </a:extLst>
              </a:tr>
              <a:tr h="106021">
                <a:tc>
                  <a:txBody>
                    <a:bodyPr/>
                    <a:lstStyle/>
                    <a:p>
                      <a:pPr algn="l" fontAlgn="b"/>
                      <a:r>
                        <a:rPr lang="da-DK" sz="600" u="none" strike="noStrike">
                          <a:effectLst/>
                        </a:rPr>
                        <a:t>Yu, Q.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SVM, accuracy 73%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27 voice features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592419107"/>
                  </a:ext>
                </a:extLst>
              </a:tr>
              <a:tr h="106021">
                <a:tc>
                  <a:txBody>
                    <a:bodyPr/>
                    <a:lstStyle/>
                    <a:p>
                      <a:pPr algn="l" fontAlgn="b"/>
                      <a:r>
                        <a:rPr lang="fr-FR" sz="600" u="none" strike="noStrike">
                          <a:effectLst/>
                        </a:rPr>
                        <a:t>Paulino, C.E.B. et al</a:t>
                      </a:r>
                      <a:endParaRPr lang="fr-FR"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41813821"/>
                  </a:ext>
                </a:extLst>
              </a:tr>
              <a:tr h="106021">
                <a:tc>
                  <a:txBody>
                    <a:bodyPr/>
                    <a:lstStyle/>
                    <a:p>
                      <a:pPr algn="l" fontAlgn="b"/>
                      <a:r>
                        <a:rPr lang="da-DK" sz="600" u="none" strike="noStrike">
                          <a:effectLst/>
                        </a:rPr>
                        <a:t>Kopf, L.M.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Compares 12 STN/12 GPI</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059563127"/>
                  </a:ext>
                </a:extLst>
              </a:tr>
              <a:tr h="106021">
                <a:tc>
                  <a:txBody>
                    <a:bodyPr/>
                    <a:lstStyle/>
                    <a:p>
                      <a:pPr algn="l" fontAlgn="b"/>
                      <a:r>
                        <a:rPr lang="da-DK" sz="600" u="none" strike="noStrike">
                          <a:effectLst/>
                        </a:rPr>
                        <a:t>Vojtech, J.M.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utterance /ifi/</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135644673"/>
                  </a:ext>
                </a:extLst>
              </a:tr>
              <a:tr h="106021">
                <a:tc>
                  <a:txBody>
                    <a:bodyPr/>
                    <a:lstStyle/>
                    <a:p>
                      <a:pPr algn="l" fontAlgn="b"/>
                      <a:r>
                        <a:rPr lang="da-DK" sz="600" u="none" strike="noStrike">
                          <a:effectLst/>
                        </a:rPr>
                        <a:t>Dos Santos, A.P.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Voiss/V-RQOL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337320590"/>
                  </a:ext>
                </a:extLst>
              </a:tr>
              <a:tr h="106021">
                <a:tc>
                  <a:txBody>
                    <a:bodyPr/>
                    <a:lstStyle/>
                    <a:p>
                      <a:pPr algn="l" fontAlgn="b"/>
                      <a:r>
                        <a:rPr lang="da-DK" sz="600" u="none" strike="noStrike">
                          <a:effectLst/>
                        </a:rPr>
                        <a:t>Pah, N.D.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SVM</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Acuraccy 84%</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8458009"/>
                  </a:ext>
                </a:extLst>
              </a:tr>
              <a:tr h="106021">
                <a:tc>
                  <a:txBody>
                    <a:bodyPr/>
                    <a:lstStyle/>
                    <a:p>
                      <a:pPr algn="l" fontAlgn="b"/>
                      <a:r>
                        <a:rPr lang="da-DK" sz="600" u="none" strike="noStrike">
                          <a:effectLst/>
                        </a:rPr>
                        <a:t>Bao, G.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PCA</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SSCL, acuraccy 83%</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746140935"/>
                  </a:ext>
                </a:extLst>
              </a:tr>
              <a:tr h="106021">
                <a:tc>
                  <a:txBody>
                    <a:bodyPr/>
                    <a:lstStyle/>
                    <a:p>
                      <a:pPr algn="l" fontAlgn="b"/>
                      <a:r>
                        <a:rPr lang="fr-FR" sz="600" u="none" strike="noStrike">
                          <a:effectLst/>
                        </a:rPr>
                        <a:t>Marchese, M.R. et al</a:t>
                      </a:r>
                      <a:endParaRPr lang="fr-FR"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444604221"/>
                  </a:ext>
                </a:extLst>
              </a:tr>
              <a:tr h="106021">
                <a:tc>
                  <a:txBody>
                    <a:bodyPr/>
                    <a:lstStyle/>
                    <a:p>
                      <a:pPr algn="l" fontAlgn="b"/>
                      <a:r>
                        <a:rPr lang="da-DK" sz="600" u="none" strike="noStrike">
                          <a:effectLst/>
                        </a:rPr>
                        <a:t>Dao, S.V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GWO/LGBM</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34642948"/>
                  </a:ext>
                </a:extLst>
              </a:tr>
              <a:tr h="106021">
                <a:tc>
                  <a:txBody>
                    <a:bodyPr/>
                    <a:lstStyle/>
                    <a:p>
                      <a:pPr algn="l" fontAlgn="b"/>
                      <a:r>
                        <a:rPr lang="da-DK" sz="600" u="none" strike="noStrike">
                          <a:effectLst/>
                        </a:rPr>
                        <a:t>Sapmaz, A.M.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Audacity</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WAS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296585308"/>
                  </a:ext>
                </a:extLst>
              </a:tr>
              <a:tr h="106021">
                <a:tc>
                  <a:txBody>
                    <a:bodyPr/>
                    <a:lstStyle/>
                    <a:p>
                      <a:pPr algn="l" fontAlgn="b"/>
                      <a:r>
                        <a:rPr lang="da-DK" sz="600" u="none" strike="noStrike">
                          <a:effectLst/>
                        </a:rPr>
                        <a:t>Butala,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singing</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120443141"/>
                  </a:ext>
                </a:extLst>
              </a:tr>
              <a:tr h="106021">
                <a:tc>
                  <a:txBody>
                    <a:bodyPr/>
                    <a:lstStyle/>
                    <a:p>
                      <a:pPr algn="l" fontAlgn="b"/>
                      <a:r>
                        <a:rPr lang="fr-FR" sz="600" u="none" strike="noStrike">
                          <a:effectLst/>
                        </a:rPr>
                        <a:t>Lim, W.S. et al</a:t>
                      </a:r>
                      <a:endParaRPr lang="fr-FR"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371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auroc</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465859821"/>
                  </a:ext>
                </a:extLst>
              </a:tr>
              <a:tr h="106021">
                <a:tc>
                  <a:txBody>
                    <a:bodyPr/>
                    <a:lstStyle/>
                    <a:p>
                      <a:pPr algn="l" fontAlgn="b"/>
                      <a:r>
                        <a:rPr lang="da-DK" sz="600" u="none" strike="noStrike">
                          <a:effectLst/>
                        </a:rPr>
                        <a:t>Good,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891415162"/>
                  </a:ext>
                </a:extLst>
              </a:tr>
              <a:tr h="106021">
                <a:tc>
                  <a:txBody>
                    <a:bodyPr/>
                    <a:lstStyle/>
                    <a:p>
                      <a:pPr algn="l" fontAlgn="b"/>
                      <a:r>
                        <a:rPr lang="da-DK" sz="600" u="none" strike="noStrike">
                          <a:effectLst/>
                        </a:rPr>
                        <a:t>Cabestany, J.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Editorial</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323532041"/>
                  </a:ext>
                </a:extLst>
              </a:tr>
              <a:tr h="106021">
                <a:tc>
                  <a:txBody>
                    <a:bodyPr/>
                    <a:lstStyle/>
                    <a:p>
                      <a:pPr algn="l" fontAlgn="b"/>
                      <a:r>
                        <a:rPr lang="da-DK" sz="600" u="none" strike="noStrike">
                          <a:effectLst/>
                        </a:rPr>
                        <a:t>Constantini, G.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266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SVM/CFS</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453 vocal features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066724969"/>
                  </a:ext>
                </a:extLst>
              </a:tr>
              <a:tr h="106021">
                <a:tc>
                  <a:txBody>
                    <a:bodyPr/>
                    <a:lstStyle/>
                    <a:p>
                      <a:pPr algn="l" fontAlgn="b"/>
                      <a:r>
                        <a:rPr lang="da-DK" sz="600" u="none" strike="noStrike">
                          <a:effectLst/>
                        </a:rPr>
                        <a:t>Qiang, L.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Not described accoustics</a:t>
                      </a:r>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1262404522"/>
                  </a:ext>
                </a:extLst>
              </a:tr>
              <a:tr h="106021">
                <a:tc>
                  <a:txBody>
                    <a:bodyPr/>
                    <a:lstStyle/>
                    <a:p>
                      <a:pPr algn="l" fontAlgn="b"/>
                      <a:r>
                        <a:rPr lang="da-DK" sz="600" u="none" strike="noStrike">
                          <a:effectLst/>
                        </a:rPr>
                        <a:t>Olivares,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983539324"/>
                  </a:ext>
                </a:extLst>
              </a:tr>
              <a:tr h="106021">
                <a:tc>
                  <a:txBody>
                    <a:bodyPr/>
                    <a:lstStyle/>
                    <a:p>
                      <a:pPr algn="l" fontAlgn="b"/>
                      <a:r>
                        <a:rPr lang="da-DK" sz="600" u="none" strike="noStrike">
                          <a:effectLst/>
                        </a:rPr>
                        <a:t>Silva, J. M. S.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116309041"/>
                  </a:ext>
                </a:extLst>
              </a:tr>
              <a:tr h="116562">
                <a:tc>
                  <a:txBody>
                    <a:bodyPr/>
                    <a:lstStyle/>
                    <a:p>
                      <a:pPr algn="l" fontAlgn="b"/>
                      <a:r>
                        <a:rPr lang="da-DK" sz="600" u="none" strike="noStrike">
                          <a:effectLst/>
                        </a:rPr>
                        <a:t>Abraham, E. A. et 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en-US" sz="600" u="none" strike="noStrike">
                          <a:effectLst/>
                        </a:rPr>
                        <a:t>11 accoustic parameters MDVP</a:t>
                      </a:r>
                      <a:endParaRPr lang="en-US"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3204211283"/>
                  </a:ext>
                </a:extLst>
              </a:tr>
              <a:tr h="106021">
                <a:tc>
                  <a:txBody>
                    <a:bodyPr/>
                    <a:lstStyle/>
                    <a:p>
                      <a:pPr algn="l" fontAlgn="b"/>
                      <a:r>
                        <a:rPr lang="it-IT" sz="600" u="none" strike="noStrike">
                          <a:effectLst/>
                        </a:rPr>
                        <a:t>Lima, H. V. S. L. et al</a:t>
                      </a:r>
                      <a:endParaRPr lang="it-IT"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2671934589"/>
                  </a:ext>
                </a:extLst>
              </a:tr>
              <a:tr h="106021">
                <a:tc>
                  <a:txBody>
                    <a:bodyPr/>
                    <a:lstStyle/>
                    <a:p>
                      <a:pPr algn="l" fontAlgn="b"/>
                      <a:r>
                        <a:rPr lang="es-ES" sz="600" u="none" strike="noStrike">
                          <a:effectLst/>
                        </a:rPr>
                        <a:t>Romero Arias, T. et al</a:t>
                      </a:r>
                      <a:endParaRPr lang="es-ES"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en-US" sz="600" u="none" strike="noStrike">
                          <a:effectLst/>
                        </a:rPr>
                        <a:t>the Online Lab App tool?</a:t>
                      </a:r>
                      <a:endParaRPr lang="en-US" sz="600" b="0" i="0" u="none" strike="noStrike">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4131953051"/>
                  </a:ext>
                </a:extLst>
              </a:tr>
              <a:tr h="307571">
                <a:tc>
                  <a:txBody>
                    <a:bodyPr/>
                    <a:lstStyle/>
                    <a:p>
                      <a:pPr algn="l" fontAlgn="b"/>
                      <a:r>
                        <a:rPr lang="da-DK" sz="600" u="none" strike="noStrike">
                          <a:effectLst/>
                        </a:rPr>
                        <a:t>Total</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l" fontAlgn="b"/>
                      <a:r>
                        <a:rPr lang="da-DK" sz="600" u="none" strike="noStrike">
                          <a:effectLst/>
                        </a:rPr>
                        <a:t>7561(23 without  patienter)</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1513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8</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9</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13</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25</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10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24</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7</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6</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a:effectLst/>
                        </a:rPr>
                        <a:t>0</a:t>
                      </a:r>
                      <a:endParaRPr lang="da-DK" sz="600" b="0" i="0" u="none" strike="noStrike">
                        <a:solidFill>
                          <a:srgbClr val="000000"/>
                        </a:solidFill>
                        <a:effectLst/>
                        <a:latin typeface="Calibri" panose="020F0502020204030204" pitchFamily="34" charset="0"/>
                      </a:endParaRPr>
                    </a:p>
                  </a:txBody>
                  <a:tcPr marL="3967" marR="3967" marT="3967" marB="0" anchor="b"/>
                </a:tc>
                <a:tc>
                  <a:txBody>
                    <a:bodyPr/>
                    <a:lstStyle/>
                    <a:p>
                      <a:pPr algn="r" fontAlgn="b"/>
                      <a:r>
                        <a:rPr lang="da-DK" sz="600" u="none" strike="noStrike" dirty="0">
                          <a:effectLst/>
                        </a:rPr>
                        <a:t>1</a:t>
                      </a:r>
                      <a:endParaRPr lang="da-DK" sz="600" b="0" i="0" u="none" strike="noStrike" dirty="0">
                        <a:solidFill>
                          <a:srgbClr val="000000"/>
                        </a:solidFill>
                        <a:effectLst/>
                        <a:latin typeface="Calibri" panose="020F0502020204030204" pitchFamily="34" charset="0"/>
                      </a:endParaRPr>
                    </a:p>
                  </a:txBody>
                  <a:tcPr marL="3967" marR="3967" marT="3967" marB="0" anchor="b"/>
                </a:tc>
                <a:extLst>
                  <a:ext uri="{0D108BD9-81ED-4DB2-BD59-A6C34878D82A}">
                    <a16:rowId xmlns:a16="http://schemas.microsoft.com/office/drawing/2014/main" val="944020751"/>
                  </a:ext>
                </a:extLst>
              </a:tr>
            </a:tbl>
          </a:graphicData>
        </a:graphic>
      </p:graphicFrame>
      <p:sp>
        <p:nvSpPr>
          <p:cNvPr id="2" name="Tekstfelt 1">
            <a:extLst>
              <a:ext uri="{FF2B5EF4-FFF2-40B4-BE49-F238E27FC236}">
                <a16:creationId xmlns:a16="http://schemas.microsoft.com/office/drawing/2014/main" id="{1CEEC9FD-1D7F-3FA7-C0C3-40F4A41B86AE}"/>
              </a:ext>
            </a:extLst>
          </p:cNvPr>
          <p:cNvSpPr txBox="1"/>
          <p:nvPr/>
        </p:nvSpPr>
        <p:spPr>
          <a:xfrm>
            <a:off x="10254955" y="0"/>
            <a:ext cx="2005412" cy="830997"/>
          </a:xfrm>
          <a:prstGeom prst="rect">
            <a:avLst/>
          </a:prstGeom>
          <a:noFill/>
        </p:spPr>
        <p:txBody>
          <a:bodyPr wrap="square" rtlCol="0">
            <a:spAutoFit/>
          </a:bodyPr>
          <a:lstStyle/>
          <a:p>
            <a:r>
              <a:rPr lang="en-US" sz="1200"/>
              <a:t>Mette Pedersen MD PhD  and Vitus Girelli Meiner IT-University of Copenhagen</a:t>
            </a:r>
          </a:p>
          <a:p>
            <a:endParaRPr lang="da-DK" sz="1200"/>
          </a:p>
        </p:txBody>
      </p:sp>
      <p:sp>
        <p:nvSpPr>
          <p:cNvPr id="6" name="Tekstfelt 5">
            <a:extLst>
              <a:ext uri="{FF2B5EF4-FFF2-40B4-BE49-F238E27FC236}">
                <a16:creationId xmlns:a16="http://schemas.microsoft.com/office/drawing/2014/main" id="{DAD91EB6-7CC2-E765-07AF-BBF9F4478527}"/>
              </a:ext>
            </a:extLst>
          </p:cNvPr>
          <p:cNvSpPr txBox="1"/>
          <p:nvPr/>
        </p:nvSpPr>
        <p:spPr>
          <a:xfrm>
            <a:off x="292906" y="184666"/>
            <a:ext cx="10201270" cy="369332"/>
          </a:xfrm>
          <a:prstGeom prst="rect">
            <a:avLst/>
          </a:prstGeom>
          <a:noFill/>
        </p:spPr>
        <p:txBody>
          <a:bodyPr wrap="square" rtlCol="0">
            <a:spAutoFit/>
          </a:bodyPr>
          <a:lstStyle/>
          <a:p>
            <a:r>
              <a:rPr lang="da-DK" sz="1800">
                <a:latin typeface="Times New Roman" panose="02020603050405020304" pitchFamily="18" charset="0"/>
                <a:cs typeface="Times New Roman" panose="02020603050405020304" pitchFamily="18" charset="0"/>
              </a:rPr>
              <a:t>51 papers with Voice Parameters in Parkinson’s Disease from 2019 to 2023, 20 including AI</a:t>
            </a:r>
            <a:endParaRPr lang="da-DK" dirty="0"/>
          </a:p>
        </p:txBody>
      </p:sp>
      <p:pic>
        <p:nvPicPr>
          <p:cNvPr id="3" name="Audio 2">
            <a:hlinkClick r:id="" action="ppaction://media"/>
            <a:extLst>
              <a:ext uri="{FF2B5EF4-FFF2-40B4-BE49-F238E27FC236}">
                <a16:creationId xmlns:a16="http://schemas.microsoft.com/office/drawing/2014/main" id="{0AD89A8A-7822-1A1D-5AF4-357E31DEBA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341312872"/>
      </p:ext>
    </p:extLst>
  </p:cSld>
  <p:clrMapOvr>
    <a:masterClrMapping/>
  </p:clrMapOvr>
  <mc:AlternateContent xmlns:mc="http://schemas.openxmlformats.org/markup-compatibility/2006" xmlns:p14="http://schemas.microsoft.com/office/powerpoint/2010/main">
    <mc:Choice Requires="p14">
      <p:transition spd="slow" p14:dur="2000" advTm="2712"/>
    </mc:Choice>
    <mc:Fallback xmlns="">
      <p:transition spd="slow" advTm="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cirkel, aardewerk&#10;&#10;Automatisch gegenereerde beschrijving">
            <a:extLst>
              <a:ext uri="{FF2B5EF4-FFF2-40B4-BE49-F238E27FC236}">
                <a16:creationId xmlns:a16="http://schemas.microsoft.com/office/drawing/2014/main" id="{6FE75E9F-C5B2-DF9B-ABD3-AAC295CC7530}"/>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7" name="Rechthoek 6">
            <a:extLst>
              <a:ext uri="{FF2B5EF4-FFF2-40B4-BE49-F238E27FC236}">
                <a16:creationId xmlns:a16="http://schemas.microsoft.com/office/drawing/2014/main" id="{A7CF35C9-F7D1-EE99-8637-A495C45ADF82}"/>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4" name="Tabel 3">
            <a:extLst>
              <a:ext uri="{FF2B5EF4-FFF2-40B4-BE49-F238E27FC236}">
                <a16:creationId xmlns:a16="http://schemas.microsoft.com/office/drawing/2014/main" id="{EFC91735-19C4-4216-1B04-1761A88B8C1D}"/>
              </a:ext>
            </a:extLst>
          </p:cNvPr>
          <p:cNvGraphicFramePr>
            <a:graphicFrameLocks noGrp="1"/>
          </p:cNvGraphicFramePr>
          <p:nvPr/>
        </p:nvGraphicFramePr>
        <p:xfrm>
          <a:off x="6318532" y="150300"/>
          <a:ext cx="3137439" cy="6557400"/>
        </p:xfrm>
        <a:graphic>
          <a:graphicData uri="http://schemas.openxmlformats.org/drawingml/2006/table">
            <a:tbl>
              <a:tblPr>
                <a:tableStyleId>{22838BEF-8BB2-4498-84A7-C5851F593DF1}</a:tableStyleId>
              </a:tblPr>
              <a:tblGrid>
                <a:gridCol w="1559755">
                  <a:extLst>
                    <a:ext uri="{9D8B030D-6E8A-4147-A177-3AD203B41FA5}">
                      <a16:colId xmlns:a16="http://schemas.microsoft.com/office/drawing/2014/main" val="3092772092"/>
                    </a:ext>
                  </a:extLst>
                </a:gridCol>
                <a:gridCol w="1577684">
                  <a:extLst>
                    <a:ext uri="{9D8B030D-6E8A-4147-A177-3AD203B41FA5}">
                      <a16:colId xmlns:a16="http://schemas.microsoft.com/office/drawing/2014/main" val="2515116083"/>
                    </a:ext>
                  </a:extLst>
                </a:gridCol>
              </a:tblGrid>
              <a:tr h="182174">
                <a:tc>
                  <a:txBody>
                    <a:bodyPr/>
                    <a:lstStyle/>
                    <a:p>
                      <a:pPr algn="l" fontAlgn="b"/>
                      <a:r>
                        <a:rPr lang="da-DK" sz="1600" b="1" u="sng" strike="noStrike">
                          <a:effectLst/>
                        </a:rPr>
                        <a:t>Parameters</a:t>
                      </a:r>
                      <a:endParaRPr lang="da-DK" sz="1600" b="1" i="0" u="sng"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1" u="sng" strike="noStrike">
                          <a:effectLst/>
                        </a:rPr>
                        <a:t>Total</a:t>
                      </a:r>
                      <a:endParaRPr lang="da-DK" sz="1600" b="1" i="0" u="sng"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312758804"/>
                  </a:ext>
                </a:extLst>
              </a:tr>
              <a:tr h="242391">
                <a:tc>
                  <a:txBody>
                    <a:bodyPr/>
                    <a:lstStyle/>
                    <a:p>
                      <a:pPr algn="l" fontAlgn="b"/>
                      <a:r>
                        <a:rPr lang="da-DK" sz="1600" b="0" u="none" strike="noStrike" dirty="0">
                          <a:effectLst/>
                        </a:rPr>
                        <a:t>No Patient (cases)</a:t>
                      </a:r>
                      <a:endParaRPr lang="da-DK" sz="1600" b="0" i="0" u="none" strike="noStrike" dirty="0">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7561 (23 without no.)</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301163474"/>
                  </a:ext>
                </a:extLst>
              </a:tr>
              <a:tr h="182174">
                <a:tc>
                  <a:txBody>
                    <a:bodyPr/>
                    <a:lstStyle/>
                    <a:p>
                      <a:pPr algn="l" fontAlgn="b"/>
                      <a:r>
                        <a:rPr lang="da-DK" sz="1600" b="0" u="none" strike="noStrike">
                          <a:effectLst/>
                        </a:rPr>
                        <a:t>Prospective</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25</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388710547"/>
                  </a:ext>
                </a:extLst>
              </a:tr>
              <a:tr h="182174">
                <a:tc>
                  <a:txBody>
                    <a:bodyPr/>
                    <a:lstStyle/>
                    <a:p>
                      <a:pPr algn="l" fontAlgn="b"/>
                      <a:r>
                        <a:rPr lang="da-DK" sz="1600" b="0" u="none" strike="noStrike">
                          <a:effectLst/>
                        </a:rPr>
                        <a:t>Randomized</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5</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26586067"/>
                  </a:ext>
                </a:extLst>
              </a:tr>
              <a:tr h="242391">
                <a:tc>
                  <a:txBody>
                    <a:bodyPr/>
                    <a:lstStyle/>
                    <a:p>
                      <a:pPr algn="l" fontAlgn="b"/>
                      <a:r>
                        <a:rPr lang="da-DK" sz="1600" b="0" u="none" strike="noStrike" dirty="0">
                          <a:effectLst/>
                        </a:rPr>
                        <a:t>(Case) Controls</a:t>
                      </a:r>
                      <a:endParaRPr lang="da-DK" sz="1600" b="0" i="0" u="none" strike="noStrike" dirty="0">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1513 (58 without no.)</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090545417"/>
                  </a:ext>
                </a:extLst>
              </a:tr>
              <a:tr h="242391">
                <a:tc>
                  <a:txBody>
                    <a:bodyPr/>
                    <a:lstStyle/>
                    <a:p>
                      <a:pPr algn="l" fontAlgn="b"/>
                      <a:r>
                        <a:rPr lang="da-DK" sz="1600" b="0" u="none" strike="noStrike">
                          <a:effectLst/>
                        </a:rPr>
                        <a:t>Retrospective</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6</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864122481"/>
                  </a:ext>
                </a:extLst>
              </a:tr>
              <a:tr h="182174">
                <a:tc>
                  <a:txBody>
                    <a:bodyPr/>
                    <a:lstStyle/>
                    <a:p>
                      <a:pPr algn="l" fontAlgn="b"/>
                      <a:r>
                        <a:rPr lang="da-DK" sz="1600" b="1" u="none" strike="noStrike">
                          <a:solidFill>
                            <a:srgbClr val="FF0000"/>
                          </a:solidFill>
                          <a:effectLst/>
                        </a:rPr>
                        <a:t>HNR</a:t>
                      </a:r>
                      <a:endParaRPr lang="da-DK" sz="1600" b="1" i="0" u="none" strike="noStrike">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23</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593390081"/>
                  </a:ext>
                </a:extLst>
              </a:tr>
              <a:tr h="182174">
                <a:tc>
                  <a:txBody>
                    <a:bodyPr/>
                    <a:lstStyle/>
                    <a:p>
                      <a:pPr algn="l" fontAlgn="b"/>
                      <a:r>
                        <a:rPr lang="da-DK" sz="1600" b="0" u="none" strike="noStrike">
                          <a:effectLst/>
                        </a:rPr>
                        <a:t>SNR</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8</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847608041"/>
                  </a:ext>
                </a:extLst>
              </a:tr>
              <a:tr h="182174">
                <a:tc>
                  <a:txBody>
                    <a:bodyPr/>
                    <a:lstStyle/>
                    <a:p>
                      <a:pPr algn="l" fontAlgn="b"/>
                      <a:r>
                        <a:rPr lang="da-DK" sz="1600" b="1" u="none" strike="noStrike" dirty="0">
                          <a:solidFill>
                            <a:srgbClr val="FF0000"/>
                          </a:solidFill>
                          <a:effectLst/>
                        </a:rPr>
                        <a:t>F0 (+</a:t>
                      </a:r>
                      <a:r>
                        <a:rPr lang="da-DK" sz="1600" b="1" u="none" strike="noStrike" dirty="0" err="1">
                          <a:solidFill>
                            <a:srgbClr val="FF0000"/>
                          </a:solidFill>
                          <a:effectLst/>
                        </a:rPr>
                        <a:t>stnd</a:t>
                      </a:r>
                      <a:r>
                        <a:rPr lang="da-DK" sz="1600" b="1" u="none" strike="noStrike" dirty="0">
                          <a:solidFill>
                            <a:srgbClr val="FF0000"/>
                          </a:solidFill>
                          <a:effectLst/>
                        </a:rPr>
                        <a:t>. dv.)</a:t>
                      </a:r>
                      <a:endParaRPr lang="da-DK" sz="1600" b="1" i="0" u="none" strike="noStrike" dirty="0">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40</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926177004"/>
                  </a:ext>
                </a:extLst>
              </a:tr>
              <a:tr h="182174">
                <a:tc>
                  <a:txBody>
                    <a:bodyPr/>
                    <a:lstStyle/>
                    <a:p>
                      <a:pPr algn="l" fontAlgn="b"/>
                      <a:r>
                        <a:rPr lang="da-DK" sz="1600" b="1" u="none" strike="noStrike">
                          <a:solidFill>
                            <a:srgbClr val="FF0000"/>
                          </a:solidFill>
                          <a:effectLst/>
                        </a:rPr>
                        <a:t>Intensity</a:t>
                      </a:r>
                      <a:endParaRPr lang="da-DK" sz="1600" b="1" i="0" u="none" strike="noStrike">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24</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577029164"/>
                  </a:ext>
                </a:extLst>
              </a:tr>
              <a:tr h="182174">
                <a:tc>
                  <a:txBody>
                    <a:bodyPr/>
                    <a:lstStyle/>
                    <a:p>
                      <a:pPr algn="l" fontAlgn="b"/>
                      <a:r>
                        <a:rPr lang="da-DK" sz="1600" b="0" u="none" strike="noStrike">
                          <a:effectLst/>
                        </a:rPr>
                        <a:t>MPT</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14</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895725134"/>
                  </a:ext>
                </a:extLst>
              </a:tr>
              <a:tr h="182174">
                <a:tc>
                  <a:txBody>
                    <a:bodyPr/>
                    <a:lstStyle/>
                    <a:p>
                      <a:pPr algn="l" fontAlgn="b"/>
                      <a:r>
                        <a:rPr lang="da-DK" sz="1600" b="1" u="none" strike="noStrike">
                          <a:solidFill>
                            <a:srgbClr val="FF0000"/>
                          </a:solidFill>
                          <a:effectLst/>
                        </a:rPr>
                        <a:t>JITTER APS/%</a:t>
                      </a:r>
                      <a:endParaRPr lang="da-DK" sz="1600" b="1" i="0" u="none" strike="noStrike">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29</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965455028"/>
                  </a:ext>
                </a:extLst>
              </a:tr>
              <a:tr h="182174">
                <a:tc>
                  <a:txBody>
                    <a:bodyPr/>
                    <a:lstStyle/>
                    <a:p>
                      <a:pPr algn="l" fontAlgn="b"/>
                      <a:r>
                        <a:rPr lang="da-DK" sz="1600" b="1" u="none" strike="noStrike">
                          <a:solidFill>
                            <a:srgbClr val="FF0000"/>
                          </a:solidFill>
                          <a:effectLst/>
                        </a:rPr>
                        <a:t>SHIMMER APS/%</a:t>
                      </a:r>
                      <a:endParaRPr lang="da-DK" sz="1600" b="1" i="0" u="none" strike="noStrike">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23</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756686749"/>
                  </a:ext>
                </a:extLst>
              </a:tr>
              <a:tr h="182174">
                <a:tc>
                  <a:txBody>
                    <a:bodyPr/>
                    <a:lstStyle/>
                    <a:p>
                      <a:pPr algn="l" fontAlgn="b"/>
                      <a:r>
                        <a:rPr lang="da-DK" sz="1600" b="0" u="none" strike="noStrike">
                          <a:effectLst/>
                        </a:rPr>
                        <a:t>Spekt LTAS</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9</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181184956"/>
                  </a:ext>
                </a:extLst>
              </a:tr>
              <a:tr h="182174">
                <a:tc>
                  <a:txBody>
                    <a:bodyPr/>
                    <a:lstStyle/>
                    <a:p>
                      <a:pPr algn="l" fontAlgn="b"/>
                      <a:r>
                        <a:rPr lang="da-DK" sz="1600" b="0" u="none" strike="noStrike">
                          <a:effectLst/>
                        </a:rPr>
                        <a:t>CEPSTRUM</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5</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813850562"/>
                  </a:ext>
                </a:extLst>
              </a:tr>
              <a:tr h="182174">
                <a:tc>
                  <a:txBody>
                    <a:bodyPr/>
                    <a:lstStyle/>
                    <a:p>
                      <a:pPr algn="l" fontAlgn="b"/>
                      <a:r>
                        <a:rPr lang="da-DK" sz="1600" b="0" u="none" strike="noStrike">
                          <a:effectLst/>
                        </a:rPr>
                        <a:t>VRP</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4</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08069813"/>
                  </a:ext>
                </a:extLst>
              </a:tr>
              <a:tr h="182174">
                <a:tc>
                  <a:txBody>
                    <a:bodyPr/>
                    <a:lstStyle/>
                    <a:p>
                      <a:pPr algn="l" fontAlgn="b"/>
                      <a:r>
                        <a:rPr lang="da-DK" sz="1600" b="0" u="none" strike="noStrike">
                          <a:effectLst/>
                        </a:rPr>
                        <a:t>Telephone</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3</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465528640"/>
                  </a:ext>
                </a:extLst>
              </a:tr>
              <a:tr h="182174">
                <a:tc>
                  <a:txBody>
                    <a:bodyPr/>
                    <a:lstStyle/>
                    <a:p>
                      <a:pPr algn="l" fontAlgn="b"/>
                      <a:r>
                        <a:rPr lang="da-DK" sz="1600" b="0" u="none" strike="noStrike">
                          <a:effectLst/>
                        </a:rPr>
                        <a:t>Praat</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13</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004861271"/>
                  </a:ext>
                </a:extLst>
              </a:tr>
              <a:tr h="182174">
                <a:tc>
                  <a:txBody>
                    <a:bodyPr/>
                    <a:lstStyle/>
                    <a:p>
                      <a:pPr algn="l" fontAlgn="b"/>
                      <a:r>
                        <a:rPr lang="da-DK" sz="1600" b="1" u="none" strike="noStrike">
                          <a:solidFill>
                            <a:srgbClr val="FF0000"/>
                          </a:solidFill>
                          <a:effectLst/>
                        </a:rPr>
                        <a:t>VHI</a:t>
                      </a:r>
                      <a:endParaRPr lang="da-DK" sz="1600" b="1" i="0" u="none" strike="noStrike">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25</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57999963"/>
                  </a:ext>
                </a:extLst>
              </a:tr>
              <a:tr h="182174">
                <a:tc>
                  <a:txBody>
                    <a:bodyPr/>
                    <a:lstStyle/>
                    <a:p>
                      <a:pPr algn="l" fontAlgn="b"/>
                      <a:r>
                        <a:rPr lang="da-DK" sz="1600" b="0" u="none" strike="noStrike">
                          <a:effectLst/>
                        </a:rPr>
                        <a:t>GRBAS</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10</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20439762"/>
                  </a:ext>
                </a:extLst>
              </a:tr>
              <a:tr h="182174">
                <a:tc>
                  <a:txBody>
                    <a:bodyPr/>
                    <a:lstStyle/>
                    <a:p>
                      <a:pPr algn="l" fontAlgn="b"/>
                      <a:r>
                        <a:rPr lang="da-DK" sz="1600" b="0" u="none" strike="noStrike">
                          <a:effectLst/>
                        </a:rPr>
                        <a:t>Deep Brain.s</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7</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2528995634"/>
                  </a:ext>
                </a:extLst>
              </a:tr>
              <a:tr h="182174">
                <a:tc>
                  <a:txBody>
                    <a:bodyPr/>
                    <a:lstStyle/>
                    <a:p>
                      <a:pPr algn="l" fontAlgn="b"/>
                      <a:r>
                        <a:rPr lang="da-DK" sz="1600" b="1" u="none" strike="noStrike">
                          <a:solidFill>
                            <a:srgbClr val="FF0000"/>
                          </a:solidFill>
                          <a:effectLst/>
                        </a:rPr>
                        <a:t>AI</a:t>
                      </a:r>
                      <a:endParaRPr lang="da-DK" sz="1600" b="1" i="0" u="none" strike="noStrike">
                        <a:solidFill>
                          <a:srgbClr val="FF0000"/>
                        </a:solidFill>
                        <a:effectLst/>
                        <a:latin typeface="Calibri" panose="020F0502020204030204" pitchFamily="34" charset="0"/>
                      </a:endParaRPr>
                    </a:p>
                  </a:txBody>
                  <a:tcPr marL="9065" marR="9065" marT="9065" marB="0" anchor="b"/>
                </a:tc>
                <a:tc>
                  <a:txBody>
                    <a:bodyPr/>
                    <a:lstStyle/>
                    <a:p>
                      <a:pPr algn="l" fontAlgn="b"/>
                      <a:r>
                        <a:rPr lang="da-DK" sz="1600" b="1" u="none" strike="noStrike">
                          <a:solidFill>
                            <a:srgbClr val="FF0000"/>
                          </a:solidFill>
                          <a:effectLst/>
                        </a:rPr>
                        <a:t>24</a:t>
                      </a:r>
                      <a:endParaRPr lang="da-DK" sz="1600" b="1" i="0" u="none" strike="noStrike">
                        <a:solidFill>
                          <a:srgbClr val="FF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828024915"/>
                  </a:ext>
                </a:extLst>
              </a:tr>
              <a:tr h="182174">
                <a:tc>
                  <a:txBody>
                    <a:bodyPr/>
                    <a:lstStyle/>
                    <a:p>
                      <a:pPr algn="l" fontAlgn="b"/>
                      <a:r>
                        <a:rPr lang="da-DK" sz="1600" b="0" u="none" strike="noStrike">
                          <a:effectLst/>
                        </a:rPr>
                        <a:t>Deep Learning</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a:effectLst/>
                        </a:rPr>
                        <a:t>9</a:t>
                      </a:r>
                      <a:endParaRPr lang="da-DK" sz="1600" b="0" i="0" u="none" strike="noStrike">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3583768417"/>
                  </a:ext>
                </a:extLst>
              </a:tr>
              <a:tr h="242391">
                <a:tc>
                  <a:txBody>
                    <a:bodyPr/>
                    <a:lstStyle/>
                    <a:p>
                      <a:pPr algn="l" fontAlgn="b"/>
                      <a:r>
                        <a:rPr lang="da-DK" sz="1600" b="0" u="none" strike="noStrike">
                          <a:effectLst/>
                        </a:rPr>
                        <a:t>Laryngoscopy</a:t>
                      </a:r>
                      <a:endParaRPr lang="da-DK" sz="1600" b="0" i="0" u="none" strike="noStrike">
                        <a:solidFill>
                          <a:srgbClr val="9C0006"/>
                        </a:solidFill>
                        <a:effectLst/>
                        <a:latin typeface="Calibri" panose="020F0502020204030204" pitchFamily="34" charset="0"/>
                      </a:endParaRPr>
                    </a:p>
                  </a:txBody>
                  <a:tcPr marL="9065" marR="9065" marT="9065" marB="0" anchor="b"/>
                </a:tc>
                <a:tc>
                  <a:txBody>
                    <a:bodyPr/>
                    <a:lstStyle/>
                    <a:p>
                      <a:pPr algn="l" fontAlgn="b"/>
                      <a:r>
                        <a:rPr lang="da-DK" sz="1600" b="0" u="none" strike="noStrike" dirty="0">
                          <a:effectLst/>
                        </a:rPr>
                        <a:t>6</a:t>
                      </a:r>
                      <a:endParaRPr lang="da-DK" sz="1600" b="0" i="0" u="none" strike="noStrike" dirty="0">
                        <a:solidFill>
                          <a:srgbClr val="000000"/>
                        </a:solidFill>
                        <a:effectLst/>
                        <a:latin typeface="Calibri" panose="020F0502020204030204" pitchFamily="34" charset="0"/>
                      </a:endParaRPr>
                    </a:p>
                  </a:txBody>
                  <a:tcPr marL="9065" marR="9065" marT="9065" marB="0" anchor="b"/>
                </a:tc>
                <a:extLst>
                  <a:ext uri="{0D108BD9-81ED-4DB2-BD59-A6C34878D82A}">
                    <a16:rowId xmlns:a16="http://schemas.microsoft.com/office/drawing/2014/main" val="1279305398"/>
                  </a:ext>
                </a:extLst>
              </a:tr>
            </a:tbl>
          </a:graphicData>
        </a:graphic>
      </p:graphicFrame>
      <p:sp>
        <p:nvSpPr>
          <p:cNvPr id="5" name="Tekstfelt 4">
            <a:extLst>
              <a:ext uri="{FF2B5EF4-FFF2-40B4-BE49-F238E27FC236}">
                <a16:creationId xmlns:a16="http://schemas.microsoft.com/office/drawing/2014/main" id="{DE00D94F-7D63-3DB4-7396-60B747A10120}"/>
              </a:ext>
            </a:extLst>
          </p:cNvPr>
          <p:cNvSpPr txBox="1"/>
          <p:nvPr/>
        </p:nvSpPr>
        <p:spPr>
          <a:xfrm>
            <a:off x="643812" y="1212980"/>
            <a:ext cx="4133461" cy="4524315"/>
          </a:xfrm>
          <a:prstGeom prst="rect">
            <a:avLst/>
          </a:prstGeom>
          <a:noFill/>
        </p:spPr>
        <p:txBody>
          <a:bodyPr wrap="square" rtlCol="0">
            <a:spAutoFit/>
          </a:bodyPr>
          <a:lstStyle/>
          <a:p>
            <a:r>
              <a:rPr lang="en-US" sz="1600" dirty="0"/>
              <a:t>This validation is based on 7561 patients (23 papers without numbers) and 1513 controls (58 without numbers) in 98 papers from 2013 to 2023 (minus 5 reviews)</a:t>
            </a:r>
          </a:p>
          <a:p>
            <a:endParaRPr lang="en-US" sz="1600" dirty="0"/>
          </a:p>
          <a:p>
            <a:r>
              <a:rPr lang="en-US" sz="1600" dirty="0"/>
              <a:t>Most studies are on early and moderate cases of Parkinson's’ disease. 7 papers present results of deep brain treatment</a:t>
            </a:r>
          </a:p>
          <a:p>
            <a:endParaRPr lang="en-US" sz="1600" dirty="0"/>
          </a:p>
          <a:p>
            <a:r>
              <a:rPr lang="en-US" sz="1600" dirty="0"/>
              <a:t>Mostly, validations in non-AI papers are:</a:t>
            </a:r>
          </a:p>
          <a:p>
            <a:r>
              <a:rPr lang="en-US" sz="1600" dirty="0"/>
              <a:t>HNR  F0  intensity  Jitter  Shimmer and VHI</a:t>
            </a:r>
          </a:p>
          <a:p>
            <a:r>
              <a:rPr lang="en-US" sz="1600" dirty="0"/>
              <a:t>Also, in non-AI papers are:</a:t>
            </a:r>
          </a:p>
          <a:p>
            <a:r>
              <a:rPr lang="en-US" sz="1600" dirty="0"/>
              <a:t>SNR  MPT  </a:t>
            </a:r>
            <a:r>
              <a:rPr lang="en-US" sz="1600" dirty="0" err="1"/>
              <a:t>Spectrography</a:t>
            </a:r>
            <a:r>
              <a:rPr lang="en-US" sz="1600" dirty="0"/>
              <a:t>  </a:t>
            </a:r>
            <a:r>
              <a:rPr lang="en-US" sz="1600" dirty="0" err="1"/>
              <a:t>Cepstrum</a:t>
            </a:r>
            <a:r>
              <a:rPr lang="en-US" sz="1600" dirty="0"/>
              <a:t> analysis VRP  GRBAS </a:t>
            </a:r>
          </a:p>
          <a:p>
            <a:endParaRPr lang="en-US" sz="1600" dirty="0"/>
          </a:p>
          <a:p>
            <a:r>
              <a:rPr lang="en-US" sz="1600" dirty="0" err="1"/>
              <a:t>Praat</a:t>
            </a:r>
            <a:r>
              <a:rPr lang="en-US" sz="1600" dirty="0"/>
              <a:t> is used in both non-AI and some AI cases. </a:t>
            </a:r>
          </a:p>
          <a:p>
            <a:r>
              <a:rPr lang="en-US" sz="1600" dirty="0"/>
              <a:t>AI is used for validation in 24 papers and is often based on many more parameters</a:t>
            </a:r>
            <a:endParaRPr lang="da-DK" sz="1600" dirty="0"/>
          </a:p>
        </p:txBody>
      </p:sp>
      <p:sp>
        <p:nvSpPr>
          <p:cNvPr id="3" name="Tekstfelt 2">
            <a:extLst>
              <a:ext uri="{FF2B5EF4-FFF2-40B4-BE49-F238E27FC236}">
                <a16:creationId xmlns:a16="http://schemas.microsoft.com/office/drawing/2014/main" id="{F5576063-4EC2-237D-81D8-A59DF7C8B456}"/>
              </a:ext>
            </a:extLst>
          </p:cNvPr>
          <p:cNvSpPr txBox="1"/>
          <p:nvPr/>
        </p:nvSpPr>
        <p:spPr>
          <a:xfrm>
            <a:off x="9788286" y="6212500"/>
            <a:ext cx="2664071" cy="646331"/>
          </a:xfrm>
          <a:prstGeom prst="rect">
            <a:avLst/>
          </a:prstGeom>
          <a:noFill/>
        </p:spPr>
        <p:txBody>
          <a:bodyPr wrap="square">
            <a:spAutoFit/>
          </a:bodyPr>
          <a:lstStyle/>
          <a:p>
            <a:r>
              <a:rPr lang="en-US" sz="1200" dirty="0"/>
              <a:t>Mette Pedersen MD PhD  and Vitus </a:t>
            </a:r>
            <a:r>
              <a:rPr lang="en-US" sz="1200" dirty="0" err="1"/>
              <a:t>Girelli</a:t>
            </a:r>
            <a:r>
              <a:rPr lang="en-US" sz="1200" dirty="0"/>
              <a:t> </a:t>
            </a:r>
            <a:r>
              <a:rPr lang="en-US" sz="1200" dirty="0" err="1"/>
              <a:t>Meiner</a:t>
            </a:r>
            <a:r>
              <a:rPr lang="en-US" sz="1200" dirty="0"/>
              <a:t> IT-University of Copenhagen</a:t>
            </a:r>
          </a:p>
        </p:txBody>
      </p:sp>
      <p:pic>
        <p:nvPicPr>
          <p:cNvPr id="2" name="Audio 1">
            <a:hlinkClick r:id="" action="ppaction://media"/>
            <a:extLst>
              <a:ext uri="{FF2B5EF4-FFF2-40B4-BE49-F238E27FC236}">
                <a16:creationId xmlns:a16="http://schemas.microsoft.com/office/drawing/2014/main" id="{58C5741D-A014-0AEA-4981-6D3F1D1B82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26576446"/>
      </p:ext>
    </p:extLst>
  </p:cSld>
  <p:clrMapOvr>
    <a:masterClrMapping/>
  </p:clrMapOvr>
  <mc:AlternateContent xmlns:mc="http://schemas.openxmlformats.org/markup-compatibility/2006" xmlns:p14="http://schemas.microsoft.com/office/powerpoint/2010/main">
    <mc:Choice Requires="p14">
      <p:transition spd="slow" p14:dur="2000" advTm="52353"/>
    </mc:Choice>
    <mc:Fallback xmlns="">
      <p:transition spd="slow" advTm="5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18</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Voice </a:t>
            </a:r>
            <a:r>
              <a:rPr lang="nl-BE" sz="4300" b="1" dirty="0" err="1">
                <a:solidFill>
                  <a:srgbClr val="51C0CF"/>
                </a:solidFill>
                <a:latin typeface="Raleway" pitchFamily="2" charset="77"/>
              </a:rPr>
              <a:t>related</a:t>
            </a:r>
            <a:r>
              <a:rPr lang="nl-BE" sz="4300" b="1" dirty="0">
                <a:solidFill>
                  <a:srgbClr val="51C0CF"/>
                </a:solidFill>
                <a:latin typeface="Raleway" pitchFamily="2" charset="77"/>
              </a:rPr>
              <a:t> </a:t>
            </a:r>
            <a:r>
              <a:rPr lang="nl-BE" sz="4300" b="1" dirty="0" err="1">
                <a:solidFill>
                  <a:srgbClr val="51C0CF"/>
                </a:solidFill>
                <a:latin typeface="Raleway" pitchFamily="2" charset="77"/>
              </a:rPr>
              <a:t>biomarkers</a:t>
            </a:r>
            <a:endParaRPr lang="nl-BE" sz="4300" b="1" dirty="0">
              <a:solidFill>
                <a:srgbClr val="51C0CF"/>
              </a:solidFill>
              <a:latin typeface="Raleway" pitchFamily="2" charset="77"/>
            </a:endParaRP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3962668"/>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Voice Change</a:t>
            </a:r>
          </a:p>
        </p:txBody>
      </p:sp>
      <p:sp>
        <p:nvSpPr>
          <p:cNvPr id="2" name="Tekstvak 1">
            <a:extLst>
              <a:ext uri="{FF2B5EF4-FFF2-40B4-BE49-F238E27FC236}">
                <a16:creationId xmlns:a16="http://schemas.microsoft.com/office/drawing/2014/main" id="{419B034B-F9F6-F2D5-EFC0-330DB9B538D5}"/>
              </a:ext>
            </a:extLst>
          </p:cNvPr>
          <p:cNvSpPr txBox="1"/>
          <p:nvPr/>
        </p:nvSpPr>
        <p:spPr>
          <a:xfrm>
            <a:off x="2958141" y="1401152"/>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Disease</a:t>
            </a:r>
            <a:endParaRPr lang="nl-BE" sz="2800" b="1" dirty="0">
              <a:solidFill>
                <a:srgbClr val="FFC000"/>
              </a:solidFill>
              <a:latin typeface="Raleway" pitchFamily="2" charset="77"/>
            </a:endParaRPr>
          </a:p>
        </p:txBody>
      </p:sp>
      <p:sp>
        <p:nvSpPr>
          <p:cNvPr id="24" name="Pijl: omlaag 23">
            <a:extLst>
              <a:ext uri="{FF2B5EF4-FFF2-40B4-BE49-F238E27FC236}">
                <a16:creationId xmlns:a16="http://schemas.microsoft.com/office/drawing/2014/main" id="{30656CC4-A014-C446-CE9D-BB840152F43B}"/>
              </a:ext>
            </a:extLst>
          </p:cNvPr>
          <p:cNvSpPr/>
          <p:nvPr/>
        </p:nvSpPr>
        <p:spPr>
          <a:xfrm>
            <a:off x="532227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Pijl: omlaag 25">
            <a:extLst>
              <a:ext uri="{FF2B5EF4-FFF2-40B4-BE49-F238E27FC236}">
                <a16:creationId xmlns:a16="http://schemas.microsoft.com/office/drawing/2014/main" id="{1DE63470-8ADE-21FE-124D-138A458CE2A4}"/>
              </a:ext>
            </a:extLst>
          </p:cNvPr>
          <p:cNvSpPr/>
          <p:nvPr/>
        </p:nvSpPr>
        <p:spPr>
          <a:xfrm rot="10800000">
            <a:off x="649458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ekstvak 2">
            <a:extLst>
              <a:ext uri="{FF2B5EF4-FFF2-40B4-BE49-F238E27FC236}">
                <a16:creationId xmlns:a16="http://schemas.microsoft.com/office/drawing/2014/main" id="{07FA9D46-DCC1-EA9A-7640-CF8DF0053D45}"/>
              </a:ext>
            </a:extLst>
          </p:cNvPr>
          <p:cNvSpPr txBox="1"/>
          <p:nvPr/>
        </p:nvSpPr>
        <p:spPr>
          <a:xfrm>
            <a:off x="1109003" y="5085319"/>
            <a:ext cx="9973991" cy="707886"/>
          </a:xfrm>
          <a:prstGeom prst="rect">
            <a:avLst/>
          </a:prstGeom>
          <a:noFill/>
        </p:spPr>
        <p:txBody>
          <a:bodyPr wrap="square">
            <a:spAutoFit/>
          </a:bodyPr>
          <a:lstStyle/>
          <a:p>
            <a:pPr algn="ctr"/>
            <a:r>
              <a:rPr lang="nl-BE" sz="4000" b="1" dirty="0">
                <a:solidFill>
                  <a:srgbClr val="51C0CF"/>
                </a:solidFill>
                <a:latin typeface="Raleway" pitchFamily="2" charset="77"/>
              </a:rPr>
              <a:t>BUT…</a:t>
            </a:r>
          </a:p>
        </p:txBody>
      </p:sp>
      <p:sp>
        <p:nvSpPr>
          <p:cNvPr id="7" name="Tekstvak 6">
            <a:extLst>
              <a:ext uri="{FF2B5EF4-FFF2-40B4-BE49-F238E27FC236}">
                <a16:creationId xmlns:a16="http://schemas.microsoft.com/office/drawing/2014/main" id="{17C8A452-1F7E-1757-8FE1-D200593EDCA5}"/>
              </a:ext>
            </a:extLst>
          </p:cNvPr>
          <p:cNvSpPr txBox="1"/>
          <p:nvPr/>
        </p:nvSpPr>
        <p:spPr>
          <a:xfrm>
            <a:off x="175418" y="4334192"/>
            <a:ext cx="4433586" cy="923330"/>
          </a:xfrm>
          <a:prstGeom prst="rect">
            <a:avLst/>
          </a:prstGeom>
          <a:noFill/>
        </p:spPr>
        <p:txBody>
          <a:bodyPr wrap="none" rtlCol="0">
            <a:spAutoFit/>
          </a:bodyPr>
          <a:lstStyle/>
          <a:p>
            <a:r>
              <a:rPr lang="nl-BE" dirty="0"/>
              <a:t>- Up </a:t>
            </a:r>
            <a:r>
              <a:rPr lang="nl-BE" dirty="0" err="1"/>
              <a:t>to</a:t>
            </a:r>
            <a:r>
              <a:rPr lang="nl-BE" dirty="0"/>
              <a:t> 78% of </a:t>
            </a:r>
            <a:r>
              <a:rPr lang="nl-BE" dirty="0" err="1"/>
              <a:t>early</a:t>
            </a:r>
            <a:r>
              <a:rPr lang="nl-BE" dirty="0"/>
              <a:t> stage </a:t>
            </a:r>
            <a:r>
              <a:rPr lang="nl-BE" b="1" dirty="0"/>
              <a:t>Parkinson-</a:t>
            </a:r>
            <a:r>
              <a:rPr lang="nl-BE" b="1" dirty="0" err="1"/>
              <a:t>patients</a:t>
            </a:r>
            <a:endParaRPr lang="nl-BE" b="1" dirty="0"/>
          </a:p>
          <a:p>
            <a:r>
              <a:rPr lang="nl-BE" dirty="0"/>
              <a:t>- </a:t>
            </a:r>
            <a:r>
              <a:rPr lang="nl-BE" b="1" dirty="0"/>
              <a:t>NDD:</a:t>
            </a:r>
            <a:r>
              <a:rPr lang="nl-BE" dirty="0"/>
              <a:t> </a:t>
            </a:r>
            <a:r>
              <a:rPr lang="nl-BE" dirty="0" err="1"/>
              <a:t>early</a:t>
            </a:r>
            <a:r>
              <a:rPr lang="nl-BE" dirty="0"/>
              <a:t> </a:t>
            </a:r>
            <a:r>
              <a:rPr lang="nl-BE" dirty="0" err="1"/>
              <a:t>diagnostic</a:t>
            </a:r>
            <a:endParaRPr lang="nl-BE" dirty="0"/>
          </a:p>
          <a:p>
            <a:endParaRPr lang="nl-BE" b="1" dirty="0"/>
          </a:p>
        </p:txBody>
      </p:sp>
      <p:pic>
        <p:nvPicPr>
          <p:cNvPr id="5" name="Afbeelding 4" descr="Afbeelding met cirkel, aardewerk&#10;&#10;Automatisch gegenereerde beschrijving">
            <a:extLst>
              <a:ext uri="{FF2B5EF4-FFF2-40B4-BE49-F238E27FC236}">
                <a16:creationId xmlns:a16="http://schemas.microsoft.com/office/drawing/2014/main" id="{4D09A112-86C0-2823-4D6B-CB7C41D652D1}"/>
              </a:ext>
            </a:extLst>
          </p:cNvPr>
          <p:cNvPicPr>
            <a:picLocks noChangeAspect="1"/>
          </p:cNvPicPr>
          <p:nvPr/>
        </p:nvPicPr>
        <p:blipFill rotWithShape="1">
          <a:blip r:embed="rId6"/>
          <a:srcRect t="1551" b="1545"/>
          <a:stretch/>
        </p:blipFill>
        <p:spPr>
          <a:xfrm>
            <a:off x="11375279" y="6049323"/>
            <a:ext cx="716288" cy="694118"/>
          </a:xfrm>
          <a:prstGeom prst="rect">
            <a:avLst/>
          </a:prstGeom>
        </p:spPr>
      </p:pic>
      <p:sp>
        <p:nvSpPr>
          <p:cNvPr id="6" name="Rechthoek 5">
            <a:extLst>
              <a:ext uri="{FF2B5EF4-FFF2-40B4-BE49-F238E27FC236}">
                <a16:creationId xmlns:a16="http://schemas.microsoft.com/office/drawing/2014/main" id="{16A44C53-F3B8-C041-3C38-F17C76F8D861}"/>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10DD5FD3-78D1-3A2D-5530-863C894726FF}"/>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Search</a:t>
            </a:r>
            <a:endParaRPr lang="nl-BE" dirty="0">
              <a:latin typeface="Raleway" pitchFamily="2" charset="77"/>
            </a:endParaRPr>
          </a:p>
        </p:txBody>
      </p:sp>
      <p:pic>
        <p:nvPicPr>
          <p:cNvPr id="10" name="Audio 9">
            <a:hlinkClick r:id="" action="ppaction://media"/>
            <a:extLst>
              <a:ext uri="{FF2B5EF4-FFF2-40B4-BE49-F238E27FC236}">
                <a16:creationId xmlns:a16="http://schemas.microsoft.com/office/drawing/2014/main" id="{3C8E6CB9-B517-B558-9A47-AFDABB644D9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880804495"/>
      </p:ext>
    </p:extLst>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19</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Voice </a:t>
            </a:r>
            <a:r>
              <a:rPr lang="nl-BE" sz="4300" b="1" dirty="0" err="1">
                <a:solidFill>
                  <a:srgbClr val="51C0CF"/>
                </a:solidFill>
                <a:latin typeface="Raleway" pitchFamily="2" charset="77"/>
              </a:rPr>
              <a:t>related</a:t>
            </a:r>
            <a:r>
              <a:rPr lang="nl-BE" sz="4300" b="1" dirty="0">
                <a:solidFill>
                  <a:srgbClr val="51C0CF"/>
                </a:solidFill>
                <a:latin typeface="Raleway" pitchFamily="2" charset="77"/>
              </a:rPr>
              <a:t> </a:t>
            </a:r>
            <a:r>
              <a:rPr lang="nl-BE" sz="4300" b="1" dirty="0" err="1">
                <a:solidFill>
                  <a:srgbClr val="51C0CF"/>
                </a:solidFill>
                <a:latin typeface="Raleway" pitchFamily="2" charset="77"/>
              </a:rPr>
              <a:t>biomarkers</a:t>
            </a:r>
            <a:endParaRPr lang="nl-BE" sz="4300" b="1" dirty="0">
              <a:solidFill>
                <a:srgbClr val="51C0CF"/>
              </a:solidFill>
              <a:latin typeface="Raleway" pitchFamily="2" charset="77"/>
            </a:endParaRP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3962668"/>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Voice Change</a:t>
            </a:r>
          </a:p>
        </p:txBody>
      </p:sp>
      <p:sp>
        <p:nvSpPr>
          <p:cNvPr id="2" name="Tekstvak 1">
            <a:extLst>
              <a:ext uri="{FF2B5EF4-FFF2-40B4-BE49-F238E27FC236}">
                <a16:creationId xmlns:a16="http://schemas.microsoft.com/office/drawing/2014/main" id="{419B034B-F9F6-F2D5-EFC0-330DB9B538D5}"/>
              </a:ext>
            </a:extLst>
          </p:cNvPr>
          <p:cNvSpPr txBox="1"/>
          <p:nvPr/>
        </p:nvSpPr>
        <p:spPr>
          <a:xfrm>
            <a:off x="2958141" y="1401152"/>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Disease</a:t>
            </a:r>
            <a:endParaRPr lang="nl-BE" sz="2800" b="1" dirty="0">
              <a:solidFill>
                <a:srgbClr val="FFC000"/>
              </a:solidFill>
              <a:latin typeface="Raleway" pitchFamily="2" charset="77"/>
            </a:endParaRPr>
          </a:p>
        </p:txBody>
      </p:sp>
      <p:sp>
        <p:nvSpPr>
          <p:cNvPr id="24" name="Pijl: omlaag 23">
            <a:extLst>
              <a:ext uri="{FF2B5EF4-FFF2-40B4-BE49-F238E27FC236}">
                <a16:creationId xmlns:a16="http://schemas.microsoft.com/office/drawing/2014/main" id="{30656CC4-A014-C446-CE9D-BB840152F43B}"/>
              </a:ext>
            </a:extLst>
          </p:cNvPr>
          <p:cNvSpPr/>
          <p:nvPr/>
        </p:nvSpPr>
        <p:spPr>
          <a:xfrm>
            <a:off x="532227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Pijl: omlaag 25">
            <a:extLst>
              <a:ext uri="{FF2B5EF4-FFF2-40B4-BE49-F238E27FC236}">
                <a16:creationId xmlns:a16="http://schemas.microsoft.com/office/drawing/2014/main" id="{1DE63470-8ADE-21FE-124D-138A458CE2A4}"/>
              </a:ext>
            </a:extLst>
          </p:cNvPr>
          <p:cNvSpPr/>
          <p:nvPr/>
        </p:nvSpPr>
        <p:spPr>
          <a:xfrm rot="10800000">
            <a:off x="649458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ekstvak 2">
            <a:extLst>
              <a:ext uri="{FF2B5EF4-FFF2-40B4-BE49-F238E27FC236}">
                <a16:creationId xmlns:a16="http://schemas.microsoft.com/office/drawing/2014/main" id="{8ECD87A8-F39E-1619-6C48-7D87EA6ADF9E}"/>
              </a:ext>
            </a:extLst>
          </p:cNvPr>
          <p:cNvSpPr txBox="1"/>
          <p:nvPr/>
        </p:nvSpPr>
        <p:spPr>
          <a:xfrm>
            <a:off x="175418" y="4334192"/>
            <a:ext cx="11323293" cy="2031325"/>
          </a:xfrm>
          <a:prstGeom prst="rect">
            <a:avLst/>
          </a:prstGeom>
          <a:noFill/>
        </p:spPr>
        <p:txBody>
          <a:bodyPr wrap="none" rtlCol="0">
            <a:spAutoFit/>
          </a:bodyPr>
          <a:lstStyle/>
          <a:p>
            <a:r>
              <a:rPr lang="nl-BE" dirty="0"/>
              <a:t>- Up </a:t>
            </a:r>
            <a:r>
              <a:rPr lang="nl-BE" dirty="0" err="1"/>
              <a:t>to</a:t>
            </a:r>
            <a:r>
              <a:rPr lang="nl-BE" dirty="0"/>
              <a:t> 78% of </a:t>
            </a:r>
            <a:r>
              <a:rPr lang="nl-BE" dirty="0" err="1"/>
              <a:t>early</a:t>
            </a:r>
            <a:r>
              <a:rPr lang="nl-BE" dirty="0"/>
              <a:t> stage </a:t>
            </a:r>
            <a:r>
              <a:rPr lang="nl-BE" b="1" dirty="0"/>
              <a:t>Parkinson-</a:t>
            </a:r>
            <a:r>
              <a:rPr lang="nl-BE" b="1" dirty="0" err="1"/>
              <a:t>patients</a:t>
            </a:r>
            <a:endParaRPr lang="nl-BE" b="1" dirty="0"/>
          </a:p>
          <a:p>
            <a:r>
              <a:rPr lang="nl-BE" dirty="0"/>
              <a:t>- </a:t>
            </a:r>
            <a:r>
              <a:rPr lang="nl-BE" b="1" dirty="0"/>
              <a:t>NDD:</a:t>
            </a:r>
            <a:r>
              <a:rPr lang="nl-BE" dirty="0"/>
              <a:t> </a:t>
            </a:r>
            <a:r>
              <a:rPr lang="nl-BE" dirty="0" err="1"/>
              <a:t>early</a:t>
            </a:r>
            <a:r>
              <a:rPr lang="nl-BE" dirty="0"/>
              <a:t> </a:t>
            </a:r>
            <a:r>
              <a:rPr lang="nl-BE" dirty="0" err="1"/>
              <a:t>diagnostic</a:t>
            </a:r>
            <a:endParaRPr lang="nl-BE" dirty="0"/>
          </a:p>
          <a:p>
            <a:r>
              <a:rPr lang="en-US" sz="1800" b="0" i="0" u="none" strike="noStrike" baseline="0" dirty="0">
                <a:latin typeface="MinionPro-Regular"/>
              </a:rPr>
              <a:t>- </a:t>
            </a:r>
            <a:r>
              <a:rPr lang="en-US" sz="1800" b="1" i="0" u="none" strike="noStrike" baseline="0" dirty="0">
                <a:latin typeface="MinionPro-Regular"/>
              </a:rPr>
              <a:t>Alzheimer</a:t>
            </a:r>
            <a:r>
              <a:rPr lang="en-US" sz="1800" b="0" i="0" u="none" strike="noStrike" baseline="0" dirty="0">
                <a:latin typeface="MinionPro-Regular"/>
              </a:rPr>
              <a:t>, </a:t>
            </a:r>
            <a:r>
              <a:rPr lang="en-US" sz="1800" b="1" i="0" u="none" strike="noStrike" baseline="0" dirty="0">
                <a:latin typeface="MinionPro-Regular"/>
              </a:rPr>
              <a:t>cognitive</a:t>
            </a:r>
            <a:r>
              <a:rPr lang="en-US" sz="1800" b="0" i="0" u="none" strike="noStrike" baseline="0" dirty="0">
                <a:latin typeface="MinionPro-Regular"/>
              </a:rPr>
              <a:t> diseases: often combined with language, verbal fluency, word finding difficulties, semantic errors</a:t>
            </a:r>
          </a:p>
          <a:p>
            <a:r>
              <a:rPr lang="en-US" sz="1800" b="0" i="0" u="none" strike="noStrike" baseline="0" dirty="0">
                <a:latin typeface="MinionPro-Regular"/>
              </a:rPr>
              <a:t>- </a:t>
            </a:r>
            <a:r>
              <a:rPr lang="en-US" sz="1800" b="1" i="0" u="none" strike="noStrike" baseline="0" dirty="0">
                <a:latin typeface="MinionPro-Regular"/>
              </a:rPr>
              <a:t>MS</a:t>
            </a:r>
            <a:r>
              <a:rPr lang="en-US" sz="1800" b="0" i="0" u="none" strike="noStrike" baseline="0" dirty="0">
                <a:latin typeface="MinionPro-Regular"/>
              </a:rPr>
              <a:t> &amp; </a:t>
            </a:r>
            <a:r>
              <a:rPr lang="en-US" sz="1800" b="1" i="0" u="none" strike="noStrike" baseline="0" dirty="0" err="1">
                <a:latin typeface="MinionPro-Regular"/>
              </a:rPr>
              <a:t>Reumatoid</a:t>
            </a:r>
            <a:r>
              <a:rPr lang="en-US" sz="1800" b="1" i="0" u="none" strike="noStrike" baseline="0" dirty="0">
                <a:latin typeface="MinionPro-Regular"/>
              </a:rPr>
              <a:t> arthritis</a:t>
            </a:r>
            <a:r>
              <a:rPr lang="en-US" sz="1800" b="0" i="0" u="none" strike="noStrike" baseline="0" dirty="0">
                <a:latin typeface="MinionPro-Regular"/>
              </a:rPr>
              <a:t>: voice and phonatory </a:t>
            </a:r>
            <a:r>
              <a:rPr lang="en-US" sz="1800" b="0" i="0" u="none" strike="noStrike" baseline="0" dirty="0" err="1">
                <a:latin typeface="MinionPro-Regular"/>
              </a:rPr>
              <a:t>behaviour</a:t>
            </a:r>
            <a:r>
              <a:rPr lang="en-US" sz="1800" b="0" i="0" u="none" strike="noStrike" baseline="0" dirty="0">
                <a:latin typeface="MinionPro-Regular"/>
              </a:rPr>
              <a:t> (DBS!): &gt;&gt; articulation, respiration &amp; prosody</a:t>
            </a:r>
          </a:p>
          <a:p>
            <a:r>
              <a:rPr lang="en-US" sz="1800" b="0" i="0" u="none" strike="noStrike" baseline="0" dirty="0">
                <a:latin typeface="MinionPro-Regular"/>
              </a:rPr>
              <a:t>- </a:t>
            </a:r>
            <a:r>
              <a:rPr lang="en-US" sz="1800" b="1" i="0" u="none" strike="noStrike" baseline="0" dirty="0">
                <a:latin typeface="MinionPro-Regular"/>
              </a:rPr>
              <a:t>Mental health &amp; emotions</a:t>
            </a:r>
            <a:r>
              <a:rPr lang="en-US" sz="1800" b="0" i="0" u="none" strike="noStrike" baseline="0" dirty="0">
                <a:latin typeface="MinionPro-Regular"/>
              </a:rPr>
              <a:t>: acoustics &amp; linguistics</a:t>
            </a:r>
          </a:p>
          <a:p>
            <a:r>
              <a:rPr lang="en-US" sz="1800" b="0" i="0" u="none" strike="noStrike" baseline="0" dirty="0">
                <a:latin typeface="MinionPro-Regular"/>
              </a:rPr>
              <a:t>- </a:t>
            </a:r>
            <a:r>
              <a:rPr lang="en-US" sz="1800" b="1" i="0" u="none" strike="noStrike" baseline="0" dirty="0">
                <a:latin typeface="MinionPro-Regular"/>
              </a:rPr>
              <a:t>Cardiovasc &amp; diabetes</a:t>
            </a:r>
          </a:p>
          <a:p>
            <a:r>
              <a:rPr lang="en-US" sz="1800" b="0" i="0" u="none" strike="noStrike" baseline="0" dirty="0">
                <a:latin typeface="MinionPro-Regular"/>
              </a:rPr>
              <a:t>- </a:t>
            </a:r>
            <a:r>
              <a:rPr lang="en-US" sz="1800" b="1" i="0" u="none" strike="noStrike" baseline="0" dirty="0">
                <a:latin typeface="MinionPro-Regular"/>
              </a:rPr>
              <a:t>Covid, resp condition</a:t>
            </a:r>
            <a:endParaRPr lang="nl-BE" b="1" dirty="0"/>
          </a:p>
        </p:txBody>
      </p:sp>
      <p:pic>
        <p:nvPicPr>
          <p:cNvPr id="5" name="Afbeelding 4" descr="Afbeelding met cirkel, aardewerk&#10;&#10;Automatisch gegenereerde beschrijving">
            <a:extLst>
              <a:ext uri="{FF2B5EF4-FFF2-40B4-BE49-F238E27FC236}">
                <a16:creationId xmlns:a16="http://schemas.microsoft.com/office/drawing/2014/main" id="{70220B44-9B72-5A9D-E889-BB78807AE102}"/>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6" name="Rechthoek 5">
            <a:extLst>
              <a:ext uri="{FF2B5EF4-FFF2-40B4-BE49-F238E27FC236}">
                <a16:creationId xmlns:a16="http://schemas.microsoft.com/office/drawing/2014/main" id="{814AA4C8-BD58-CC95-57E1-B153751AB9B0}"/>
              </a:ext>
            </a:extLst>
          </p:cNvPr>
          <p:cNvSpPr/>
          <p:nvPr/>
        </p:nvSpPr>
        <p:spPr>
          <a:xfrm>
            <a:off x="1" y="6365516"/>
            <a:ext cx="11092784" cy="492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EE030248-F24F-D75D-ABD9-876B6C78E379}"/>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Search</a:t>
            </a:r>
            <a:endParaRPr lang="nl-BE" dirty="0">
              <a:latin typeface="Raleway" pitchFamily="2" charset="77"/>
            </a:endParaRPr>
          </a:p>
        </p:txBody>
      </p:sp>
      <p:pic>
        <p:nvPicPr>
          <p:cNvPr id="9" name="Audio 8">
            <a:hlinkClick r:id="" action="ppaction://media"/>
            <a:extLst>
              <a:ext uri="{FF2B5EF4-FFF2-40B4-BE49-F238E27FC236}">
                <a16:creationId xmlns:a16="http://schemas.microsoft.com/office/drawing/2014/main" id="{3F9F95FD-A1A4-5E9B-8D38-350B7566B8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95169872"/>
      </p:ext>
    </p:extLst>
  </p:cSld>
  <p:clrMapOvr>
    <a:masterClrMapping/>
  </p:clrMapOvr>
  <mc:AlternateContent xmlns:mc="http://schemas.openxmlformats.org/markup-compatibility/2006" xmlns:p14="http://schemas.microsoft.com/office/powerpoint/2010/main">
    <mc:Choice Requires="p14">
      <p:transition spd="slow" p14:dur="2000" advTm="36028"/>
    </mc:Choice>
    <mc:Fallback xmlns="">
      <p:transition spd="slow" advTm="36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2nd UEP/EAP-BLA joint meeting</a:t>
            </a: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1380625"/>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Zagreb, May 23-25th 2024</a:t>
            </a:r>
          </a:p>
        </p:txBody>
      </p:sp>
      <p:sp>
        <p:nvSpPr>
          <p:cNvPr id="9" name="Tekstvak 8">
            <a:extLst>
              <a:ext uri="{FF2B5EF4-FFF2-40B4-BE49-F238E27FC236}">
                <a16:creationId xmlns:a16="http://schemas.microsoft.com/office/drawing/2014/main" id="{6073E59F-5828-5890-167E-06064E8E9734}"/>
              </a:ext>
            </a:extLst>
          </p:cNvPr>
          <p:cNvSpPr txBox="1"/>
          <p:nvPr/>
        </p:nvSpPr>
        <p:spPr>
          <a:xfrm>
            <a:off x="-2" y="2703909"/>
            <a:ext cx="12191998" cy="646331"/>
          </a:xfrm>
          <a:prstGeom prst="rect">
            <a:avLst/>
          </a:prstGeom>
          <a:noFill/>
        </p:spPr>
        <p:txBody>
          <a:bodyPr wrap="square">
            <a:spAutoFit/>
          </a:bodyPr>
          <a:lstStyle/>
          <a:p>
            <a:pPr algn="ctr"/>
            <a:r>
              <a:rPr lang="en-US" sz="3600" b="0" i="0" dirty="0">
                <a:solidFill>
                  <a:srgbClr val="000000"/>
                </a:solidFill>
                <a:effectLst/>
                <a:latin typeface="calibri" panose="020F0502020204030204" pitchFamily="34" charset="0"/>
              </a:rPr>
              <a:t>Voice related biomarkers</a:t>
            </a:r>
            <a:endParaRPr lang="nl-BE" sz="3600" b="1" dirty="0"/>
          </a:p>
        </p:txBody>
      </p:sp>
      <p:sp>
        <p:nvSpPr>
          <p:cNvPr id="26" name="Tekstvak 25">
            <a:extLst>
              <a:ext uri="{FF2B5EF4-FFF2-40B4-BE49-F238E27FC236}">
                <a16:creationId xmlns:a16="http://schemas.microsoft.com/office/drawing/2014/main" id="{786E078D-B753-5E88-6E80-F9F74144A15B}"/>
              </a:ext>
            </a:extLst>
          </p:cNvPr>
          <p:cNvSpPr txBox="1"/>
          <p:nvPr/>
        </p:nvSpPr>
        <p:spPr>
          <a:xfrm>
            <a:off x="116556" y="4630597"/>
            <a:ext cx="5683170" cy="369332"/>
          </a:xfrm>
          <a:prstGeom prst="rect">
            <a:avLst/>
          </a:prstGeom>
          <a:noFill/>
        </p:spPr>
        <p:txBody>
          <a:bodyPr wrap="square">
            <a:spAutoFit/>
          </a:bodyPr>
          <a:lstStyle/>
          <a:p>
            <a:pPr algn="ctr" fontAlgn="base"/>
            <a:r>
              <a:rPr lang="en-US" dirty="0">
                <a:solidFill>
                  <a:srgbClr val="000000"/>
                </a:solidFill>
                <a:latin typeface="calibri" panose="020F0502020204030204" pitchFamily="34" charset="0"/>
              </a:rPr>
              <a:t>the UEP </a:t>
            </a:r>
            <a:r>
              <a:rPr lang="en-US" dirty="0" err="1">
                <a:solidFill>
                  <a:srgbClr val="000000"/>
                </a:solidFill>
                <a:latin typeface="calibri" panose="020F0502020204030204" pitchFamily="34" charset="0"/>
              </a:rPr>
              <a:t>biomarkercommittee</a:t>
            </a:r>
            <a:r>
              <a:rPr lang="en-US" dirty="0">
                <a:solidFill>
                  <a:srgbClr val="000000"/>
                </a:solidFill>
                <a:latin typeface="calibri" panose="020F0502020204030204" pitchFamily="34" charset="0"/>
              </a:rPr>
              <a:t>:</a:t>
            </a:r>
            <a:endParaRPr lang="en-US" sz="1800" b="0" i="0" dirty="0">
              <a:solidFill>
                <a:srgbClr val="000000"/>
              </a:solidFill>
              <a:effectLst/>
              <a:latin typeface="calibri" panose="020F0502020204030204" pitchFamily="34" charset="0"/>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83905" y="6049323"/>
            <a:ext cx="716288" cy="694118"/>
          </a:xfrm>
          <a:prstGeom prst="rect">
            <a:avLst/>
          </a:prstGeom>
        </p:spPr>
      </p:pic>
      <p:graphicFrame>
        <p:nvGraphicFramePr>
          <p:cNvPr id="6" name="Tabel 5">
            <a:extLst>
              <a:ext uri="{FF2B5EF4-FFF2-40B4-BE49-F238E27FC236}">
                <a16:creationId xmlns:a16="http://schemas.microsoft.com/office/drawing/2014/main" id="{AE5BF4A6-B439-2214-D3A3-7BB67695E701}"/>
              </a:ext>
            </a:extLst>
          </p:cNvPr>
          <p:cNvGraphicFramePr>
            <a:graphicFrameLocks noGrp="1"/>
          </p:cNvGraphicFramePr>
          <p:nvPr>
            <p:extLst>
              <p:ext uri="{D42A27DB-BD31-4B8C-83A1-F6EECF244321}">
                <p14:modId xmlns:p14="http://schemas.microsoft.com/office/powerpoint/2010/main" val="205289517"/>
              </p:ext>
            </p:extLst>
          </p:nvPr>
        </p:nvGraphicFramePr>
        <p:xfrm>
          <a:off x="5968675" y="3673601"/>
          <a:ext cx="2654778" cy="2905350"/>
        </p:xfrm>
        <a:graphic>
          <a:graphicData uri="http://schemas.openxmlformats.org/drawingml/2006/table">
            <a:tbl>
              <a:tblPr/>
              <a:tblGrid>
                <a:gridCol w="785182">
                  <a:extLst>
                    <a:ext uri="{9D8B030D-6E8A-4147-A177-3AD203B41FA5}">
                      <a16:colId xmlns:a16="http://schemas.microsoft.com/office/drawing/2014/main" val="1079761460"/>
                    </a:ext>
                  </a:extLst>
                </a:gridCol>
                <a:gridCol w="1869596">
                  <a:extLst>
                    <a:ext uri="{9D8B030D-6E8A-4147-A177-3AD203B41FA5}">
                      <a16:colId xmlns:a16="http://schemas.microsoft.com/office/drawing/2014/main" val="3903596697"/>
                    </a:ext>
                  </a:extLst>
                </a:gridCol>
              </a:tblGrid>
              <a:tr h="207525">
                <a:tc>
                  <a:txBody>
                    <a:bodyPr/>
                    <a:lstStyle/>
                    <a:p>
                      <a:pPr algn="l" fontAlgn="b"/>
                      <a:r>
                        <a:rPr lang="nl-BE" sz="1100" b="0" i="0" u="none" strike="noStrike">
                          <a:solidFill>
                            <a:srgbClr val="000000"/>
                          </a:solidFill>
                          <a:effectLst/>
                          <a:latin typeface="Calibri" panose="020F0502020204030204" pitchFamily="34" charset="0"/>
                        </a:rPr>
                        <a:t>Ahmed </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Abdelgoad</a:t>
                      </a:r>
                    </a:p>
                  </a:txBody>
                  <a:tcPr marL="7620" marR="7620" marT="7620" marB="0" anchor="b">
                    <a:lnL>
                      <a:noFill/>
                    </a:lnL>
                    <a:lnR>
                      <a:noFill/>
                    </a:lnR>
                    <a:lnT>
                      <a:noFill/>
                    </a:lnT>
                    <a:lnB>
                      <a:noFill/>
                    </a:lnB>
                    <a:noFill/>
                  </a:tcPr>
                </a:tc>
                <a:extLst>
                  <a:ext uri="{0D108BD9-81ED-4DB2-BD59-A6C34878D82A}">
                    <a16:rowId xmlns:a16="http://schemas.microsoft.com/office/drawing/2014/main" val="2561397584"/>
                  </a:ext>
                </a:extLst>
              </a:tr>
              <a:tr h="207525">
                <a:tc>
                  <a:txBody>
                    <a:bodyPr/>
                    <a:lstStyle/>
                    <a:p>
                      <a:pPr algn="l" fontAlgn="b"/>
                      <a:r>
                        <a:rPr lang="nl-BE" sz="1100" b="0" i="0" u="none" strike="noStrike" dirty="0" err="1">
                          <a:solidFill>
                            <a:srgbClr val="000000"/>
                          </a:solidFill>
                          <a:effectLst/>
                          <a:latin typeface="Calibri" panose="020F0502020204030204" pitchFamily="34" charset="0"/>
                        </a:rPr>
                        <a:t>Neveen</a:t>
                      </a:r>
                      <a:endParaRPr lang="nl-BE"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r>
                        <a:rPr lang="nl-BE" sz="1100" b="0" i="0" u="none" strike="noStrike">
                          <a:solidFill>
                            <a:srgbClr val="000000"/>
                          </a:solidFill>
                          <a:effectLst/>
                          <a:latin typeface="Calibri" panose="020F0502020204030204" pitchFamily="34" charset="0"/>
                        </a:rPr>
                        <a:t>Nashaat</a:t>
                      </a:r>
                    </a:p>
                  </a:txBody>
                  <a:tcPr marL="7620" marR="7620" marT="7620" marB="0" anchor="b">
                    <a:lnL>
                      <a:noFill/>
                    </a:lnL>
                    <a:lnR>
                      <a:noFill/>
                    </a:lnR>
                    <a:lnT>
                      <a:noFill/>
                    </a:lnT>
                    <a:lnB>
                      <a:noFill/>
                    </a:lnB>
                    <a:noFill/>
                  </a:tcPr>
                </a:tc>
                <a:extLst>
                  <a:ext uri="{0D108BD9-81ED-4DB2-BD59-A6C34878D82A}">
                    <a16:rowId xmlns:a16="http://schemas.microsoft.com/office/drawing/2014/main" val="4000873604"/>
                  </a:ext>
                </a:extLst>
              </a:tr>
              <a:tr h="207525">
                <a:tc>
                  <a:txBody>
                    <a:bodyPr/>
                    <a:lstStyle/>
                    <a:p>
                      <a:pPr algn="l" fontAlgn="b"/>
                      <a:r>
                        <a:rPr lang="nl-BE" sz="1100" b="0" i="0" u="none" strike="noStrike">
                          <a:solidFill>
                            <a:srgbClr val="000000"/>
                          </a:solidFill>
                          <a:effectLst/>
                          <a:latin typeface="Calibri" panose="020F0502020204030204" pitchFamily="34" charset="0"/>
                        </a:rPr>
                        <a:t>Valentina</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000000"/>
                          </a:solidFill>
                          <a:effectLst/>
                          <a:latin typeface="Calibri" panose="020F0502020204030204" pitchFamily="34" charset="0"/>
                        </a:rPr>
                        <a:t>Camesasca</a:t>
                      </a:r>
                    </a:p>
                  </a:txBody>
                  <a:tcPr marL="7620" marR="7620" marT="7620" marB="0" anchor="b">
                    <a:lnL>
                      <a:noFill/>
                    </a:lnL>
                    <a:lnR>
                      <a:noFill/>
                    </a:lnR>
                    <a:lnT>
                      <a:noFill/>
                    </a:lnT>
                    <a:lnB>
                      <a:noFill/>
                    </a:lnB>
                    <a:noFill/>
                  </a:tcPr>
                </a:tc>
                <a:extLst>
                  <a:ext uri="{0D108BD9-81ED-4DB2-BD59-A6C34878D82A}">
                    <a16:rowId xmlns:a16="http://schemas.microsoft.com/office/drawing/2014/main" val="633982209"/>
                  </a:ext>
                </a:extLst>
              </a:tr>
              <a:tr h="207525">
                <a:tc>
                  <a:txBody>
                    <a:bodyPr/>
                    <a:lstStyle/>
                    <a:p>
                      <a:pPr algn="l" fontAlgn="b"/>
                      <a:r>
                        <a:rPr lang="nl-BE" sz="1100" b="0" i="0" u="none" strike="noStrike">
                          <a:solidFill>
                            <a:srgbClr val="000000"/>
                          </a:solidFill>
                          <a:effectLst/>
                          <a:latin typeface="Calibri" panose="020F0502020204030204" pitchFamily="34" charset="0"/>
                        </a:rPr>
                        <a:t>Daniele</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Farneti</a:t>
                      </a:r>
                    </a:p>
                  </a:txBody>
                  <a:tcPr marL="7620" marR="7620" marT="7620" marB="0" anchor="b">
                    <a:lnL>
                      <a:noFill/>
                    </a:lnL>
                    <a:lnR>
                      <a:noFill/>
                    </a:lnR>
                    <a:lnT>
                      <a:noFill/>
                    </a:lnT>
                    <a:lnB>
                      <a:noFill/>
                    </a:lnB>
                    <a:noFill/>
                  </a:tcPr>
                </a:tc>
                <a:extLst>
                  <a:ext uri="{0D108BD9-81ED-4DB2-BD59-A6C34878D82A}">
                    <a16:rowId xmlns:a16="http://schemas.microsoft.com/office/drawing/2014/main" val="2791342998"/>
                  </a:ext>
                </a:extLst>
              </a:tr>
              <a:tr h="207525">
                <a:tc>
                  <a:txBody>
                    <a:bodyPr/>
                    <a:lstStyle/>
                    <a:p>
                      <a:pPr algn="l" fontAlgn="b"/>
                      <a:r>
                        <a:rPr lang="nl-BE" sz="1100" b="0" i="0" u="none" strike="noStrike">
                          <a:solidFill>
                            <a:srgbClr val="000000"/>
                          </a:solidFill>
                          <a:effectLst/>
                          <a:latin typeface="Calibri" panose="020F0502020204030204" pitchFamily="34" charset="0"/>
                        </a:rPr>
                        <a:t>Ramon</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000000"/>
                          </a:solidFill>
                          <a:effectLst/>
                          <a:latin typeface="Calibri" panose="020F0502020204030204" pitchFamily="34" charset="0"/>
                        </a:rPr>
                        <a:t>hernandez Villoria</a:t>
                      </a:r>
                    </a:p>
                  </a:txBody>
                  <a:tcPr marL="7620" marR="7620" marT="7620" marB="0" anchor="b">
                    <a:lnL>
                      <a:noFill/>
                    </a:lnL>
                    <a:lnR>
                      <a:noFill/>
                    </a:lnR>
                    <a:lnT>
                      <a:noFill/>
                    </a:lnT>
                    <a:lnB>
                      <a:noFill/>
                    </a:lnB>
                    <a:noFill/>
                  </a:tcPr>
                </a:tc>
                <a:extLst>
                  <a:ext uri="{0D108BD9-81ED-4DB2-BD59-A6C34878D82A}">
                    <a16:rowId xmlns:a16="http://schemas.microsoft.com/office/drawing/2014/main" val="3637097894"/>
                  </a:ext>
                </a:extLst>
              </a:tr>
              <a:tr h="207525">
                <a:tc>
                  <a:txBody>
                    <a:bodyPr/>
                    <a:lstStyle/>
                    <a:p>
                      <a:pPr algn="l" fontAlgn="b"/>
                      <a:r>
                        <a:rPr lang="nl-BE" sz="1100" b="0" i="0" u="none" strike="noStrike">
                          <a:solidFill>
                            <a:srgbClr val="202124"/>
                          </a:solidFill>
                          <a:effectLst/>
                          <a:latin typeface="Calibri" panose="020F0502020204030204" pitchFamily="34" charset="0"/>
                        </a:rPr>
                        <a:t> Ilona</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Kaminska </a:t>
                      </a:r>
                    </a:p>
                  </a:txBody>
                  <a:tcPr marL="7620" marR="7620" marT="7620" marB="0" anchor="b">
                    <a:lnL>
                      <a:noFill/>
                    </a:lnL>
                    <a:lnR>
                      <a:noFill/>
                    </a:lnR>
                    <a:lnT>
                      <a:noFill/>
                    </a:lnT>
                    <a:lnB>
                      <a:noFill/>
                    </a:lnB>
                    <a:noFill/>
                  </a:tcPr>
                </a:tc>
                <a:extLst>
                  <a:ext uri="{0D108BD9-81ED-4DB2-BD59-A6C34878D82A}">
                    <a16:rowId xmlns:a16="http://schemas.microsoft.com/office/drawing/2014/main" val="3422088146"/>
                  </a:ext>
                </a:extLst>
              </a:tr>
              <a:tr h="207525">
                <a:tc>
                  <a:txBody>
                    <a:bodyPr/>
                    <a:lstStyle/>
                    <a:p>
                      <a:pPr algn="l" fontAlgn="b"/>
                      <a:r>
                        <a:rPr lang="nl-BE" sz="1100" b="0" i="0" u="none" strike="noStrike">
                          <a:solidFill>
                            <a:srgbClr val="202124"/>
                          </a:solidFill>
                          <a:effectLst/>
                          <a:latin typeface="Calibri" panose="020F0502020204030204" pitchFamily="34" charset="0"/>
                        </a:rPr>
                        <a:t>Gavkhar </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Khaydarova</a:t>
                      </a:r>
                    </a:p>
                  </a:txBody>
                  <a:tcPr marL="7620" marR="7620" marT="7620" marB="0" anchor="b">
                    <a:lnL>
                      <a:noFill/>
                    </a:lnL>
                    <a:lnR>
                      <a:noFill/>
                    </a:lnR>
                    <a:lnT>
                      <a:noFill/>
                    </a:lnT>
                    <a:lnB>
                      <a:noFill/>
                    </a:lnB>
                    <a:noFill/>
                  </a:tcPr>
                </a:tc>
                <a:extLst>
                  <a:ext uri="{0D108BD9-81ED-4DB2-BD59-A6C34878D82A}">
                    <a16:rowId xmlns:a16="http://schemas.microsoft.com/office/drawing/2014/main" val="119861018"/>
                  </a:ext>
                </a:extLst>
              </a:tr>
              <a:tr h="207525">
                <a:tc>
                  <a:txBody>
                    <a:bodyPr/>
                    <a:lstStyle/>
                    <a:p>
                      <a:pPr algn="l" fontAlgn="b"/>
                      <a:r>
                        <a:rPr lang="nl-BE" sz="1100" b="0" i="0" u="none" strike="noStrike">
                          <a:solidFill>
                            <a:srgbClr val="202124"/>
                          </a:solidFill>
                          <a:effectLst/>
                          <a:latin typeface="Calibri" panose="020F0502020204030204" pitchFamily="34" charset="0"/>
                        </a:rPr>
                        <a:t>Mieke</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Moerman</a:t>
                      </a:r>
                    </a:p>
                  </a:txBody>
                  <a:tcPr marL="7620" marR="7620" marT="7620" marB="0" anchor="b">
                    <a:lnL>
                      <a:noFill/>
                    </a:lnL>
                    <a:lnR>
                      <a:noFill/>
                    </a:lnR>
                    <a:lnT>
                      <a:noFill/>
                    </a:lnT>
                    <a:lnB>
                      <a:noFill/>
                    </a:lnB>
                    <a:noFill/>
                  </a:tcPr>
                </a:tc>
                <a:extLst>
                  <a:ext uri="{0D108BD9-81ED-4DB2-BD59-A6C34878D82A}">
                    <a16:rowId xmlns:a16="http://schemas.microsoft.com/office/drawing/2014/main" val="1709790681"/>
                  </a:ext>
                </a:extLst>
              </a:tr>
              <a:tr h="207525">
                <a:tc>
                  <a:txBody>
                    <a:bodyPr/>
                    <a:lstStyle/>
                    <a:p>
                      <a:pPr algn="l" fontAlgn="b"/>
                      <a:r>
                        <a:rPr lang="nl-BE" sz="1100" b="0" i="0" u="none" strike="noStrike">
                          <a:solidFill>
                            <a:srgbClr val="000000"/>
                          </a:solidFill>
                          <a:effectLst/>
                          <a:latin typeface="Calibri" panose="020F0502020204030204" pitchFamily="34" charset="0"/>
                        </a:rPr>
                        <a:t>Haldun </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Oguz</a:t>
                      </a:r>
                    </a:p>
                  </a:txBody>
                  <a:tcPr marL="7620" marR="7620" marT="7620" marB="0" anchor="b">
                    <a:lnL>
                      <a:noFill/>
                    </a:lnL>
                    <a:lnR>
                      <a:noFill/>
                    </a:lnR>
                    <a:lnT>
                      <a:noFill/>
                    </a:lnT>
                    <a:lnB>
                      <a:noFill/>
                    </a:lnB>
                    <a:noFill/>
                  </a:tcPr>
                </a:tc>
                <a:extLst>
                  <a:ext uri="{0D108BD9-81ED-4DB2-BD59-A6C34878D82A}">
                    <a16:rowId xmlns:a16="http://schemas.microsoft.com/office/drawing/2014/main" val="3769803835"/>
                  </a:ext>
                </a:extLst>
              </a:tr>
              <a:tr h="207525">
                <a:tc>
                  <a:txBody>
                    <a:bodyPr/>
                    <a:lstStyle/>
                    <a:p>
                      <a:pPr algn="l" fontAlgn="b"/>
                      <a:r>
                        <a:rPr lang="nl-BE" sz="1100" b="0" i="0" u="none" strike="noStrike">
                          <a:solidFill>
                            <a:srgbClr val="000000"/>
                          </a:solidFill>
                          <a:effectLst/>
                          <a:latin typeface="Calibri" panose="020F0502020204030204" pitchFamily="34" charset="0"/>
                        </a:rPr>
                        <a:t>alberto</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000000"/>
                          </a:solidFill>
                          <a:effectLst/>
                          <a:latin typeface="Calibri" panose="020F0502020204030204" pitchFamily="34" charset="0"/>
                        </a:rPr>
                        <a:t>Paderno</a:t>
                      </a:r>
                    </a:p>
                  </a:txBody>
                  <a:tcPr marL="7620" marR="7620" marT="7620" marB="0" anchor="b">
                    <a:lnL>
                      <a:noFill/>
                    </a:lnL>
                    <a:lnR>
                      <a:noFill/>
                    </a:lnR>
                    <a:lnT>
                      <a:noFill/>
                    </a:lnT>
                    <a:lnB>
                      <a:noFill/>
                    </a:lnB>
                    <a:noFill/>
                  </a:tcPr>
                </a:tc>
                <a:extLst>
                  <a:ext uri="{0D108BD9-81ED-4DB2-BD59-A6C34878D82A}">
                    <a16:rowId xmlns:a16="http://schemas.microsoft.com/office/drawing/2014/main" val="3908375419"/>
                  </a:ext>
                </a:extLst>
              </a:tr>
              <a:tr h="207525">
                <a:tc>
                  <a:txBody>
                    <a:bodyPr/>
                    <a:lstStyle/>
                    <a:p>
                      <a:pPr algn="l" fontAlgn="b"/>
                      <a:r>
                        <a:rPr lang="nl-BE" sz="1100" b="0" i="0" u="none" strike="noStrike">
                          <a:solidFill>
                            <a:srgbClr val="000000"/>
                          </a:solidFill>
                          <a:effectLst/>
                          <a:latin typeface="Calibri" panose="020F0502020204030204" pitchFamily="34" charset="0"/>
                        </a:rPr>
                        <a:t>Mette</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000000"/>
                          </a:solidFill>
                          <a:effectLst/>
                          <a:latin typeface="Calibri" panose="020F0502020204030204" pitchFamily="34" charset="0"/>
                        </a:rPr>
                        <a:t>Pedersen</a:t>
                      </a:r>
                    </a:p>
                  </a:txBody>
                  <a:tcPr marL="7620" marR="7620" marT="7620" marB="0" anchor="b">
                    <a:lnL>
                      <a:noFill/>
                    </a:lnL>
                    <a:lnR>
                      <a:noFill/>
                    </a:lnR>
                    <a:lnT>
                      <a:noFill/>
                    </a:lnT>
                    <a:lnB>
                      <a:noFill/>
                    </a:lnB>
                    <a:noFill/>
                  </a:tcPr>
                </a:tc>
                <a:extLst>
                  <a:ext uri="{0D108BD9-81ED-4DB2-BD59-A6C34878D82A}">
                    <a16:rowId xmlns:a16="http://schemas.microsoft.com/office/drawing/2014/main" val="1675862121"/>
                  </a:ext>
                </a:extLst>
              </a:tr>
              <a:tr h="207525">
                <a:tc>
                  <a:txBody>
                    <a:bodyPr/>
                    <a:lstStyle/>
                    <a:p>
                      <a:pPr algn="l" fontAlgn="b"/>
                      <a:r>
                        <a:rPr lang="nl-BE" sz="1100" b="0" i="0" u="none" strike="noStrike">
                          <a:solidFill>
                            <a:srgbClr val="000000"/>
                          </a:solidFill>
                          <a:effectLst/>
                          <a:latin typeface="Calibri" panose="020F0502020204030204" pitchFamily="34" charset="0"/>
                        </a:rPr>
                        <a:t>Virgilijus</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Uloza</a:t>
                      </a:r>
                    </a:p>
                  </a:txBody>
                  <a:tcPr marL="7620" marR="7620" marT="7620" marB="0" anchor="b">
                    <a:lnL>
                      <a:noFill/>
                    </a:lnL>
                    <a:lnR>
                      <a:noFill/>
                    </a:lnR>
                    <a:lnT>
                      <a:noFill/>
                    </a:lnT>
                    <a:lnB>
                      <a:noFill/>
                    </a:lnB>
                    <a:noFill/>
                  </a:tcPr>
                </a:tc>
                <a:extLst>
                  <a:ext uri="{0D108BD9-81ED-4DB2-BD59-A6C34878D82A}">
                    <a16:rowId xmlns:a16="http://schemas.microsoft.com/office/drawing/2014/main" val="550788555"/>
                  </a:ext>
                </a:extLst>
              </a:tr>
              <a:tr h="207525">
                <a:tc>
                  <a:txBody>
                    <a:bodyPr/>
                    <a:lstStyle/>
                    <a:p>
                      <a:pPr algn="l" fontAlgn="b"/>
                      <a:r>
                        <a:rPr lang="nl-BE" sz="1100" b="0" i="0" u="none" strike="noStrike">
                          <a:solidFill>
                            <a:srgbClr val="000000"/>
                          </a:solidFill>
                          <a:effectLst/>
                          <a:latin typeface="Calibri" panose="020F0502020204030204" pitchFamily="34" charset="0"/>
                        </a:rPr>
                        <a:t>Necati </a:t>
                      </a:r>
                    </a:p>
                  </a:txBody>
                  <a:tcPr marL="7620" marR="7620" marT="7620" marB="0" anchor="b">
                    <a:lnL>
                      <a:noFill/>
                    </a:lnL>
                    <a:lnR>
                      <a:noFill/>
                    </a:lnR>
                    <a:lnT>
                      <a:noFill/>
                    </a:lnT>
                    <a:lnB>
                      <a:noFill/>
                    </a:lnB>
                    <a:noFill/>
                  </a:tcPr>
                </a:tc>
                <a:tc>
                  <a:txBody>
                    <a:bodyPr/>
                    <a:lstStyle/>
                    <a:p>
                      <a:pPr algn="l" fontAlgn="b"/>
                      <a:r>
                        <a:rPr lang="nl-BE" sz="1100" b="0" i="0" u="none" strike="noStrike">
                          <a:solidFill>
                            <a:srgbClr val="202124"/>
                          </a:solidFill>
                          <a:effectLst/>
                          <a:latin typeface="Calibri" panose="020F0502020204030204" pitchFamily="34" charset="0"/>
                        </a:rPr>
                        <a:t>Enver</a:t>
                      </a:r>
                    </a:p>
                  </a:txBody>
                  <a:tcPr marL="7620" marR="7620" marT="7620" marB="0" anchor="b">
                    <a:lnL>
                      <a:noFill/>
                    </a:lnL>
                    <a:lnR>
                      <a:noFill/>
                    </a:lnR>
                    <a:lnT>
                      <a:noFill/>
                    </a:lnT>
                    <a:lnB>
                      <a:noFill/>
                    </a:lnB>
                    <a:noFill/>
                  </a:tcPr>
                </a:tc>
                <a:extLst>
                  <a:ext uri="{0D108BD9-81ED-4DB2-BD59-A6C34878D82A}">
                    <a16:rowId xmlns:a16="http://schemas.microsoft.com/office/drawing/2014/main" val="3709995475"/>
                  </a:ext>
                </a:extLst>
              </a:tr>
              <a:tr h="207525">
                <a:tc>
                  <a:txBody>
                    <a:bodyPr/>
                    <a:lstStyle/>
                    <a:p>
                      <a:pPr algn="l" fontAlgn="b"/>
                      <a:r>
                        <a:rPr lang="nl-BE" sz="1100" b="0" i="0" u="none" strike="noStrike">
                          <a:solidFill>
                            <a:srgbClr val="000000"/>
                          </a:solidFill>
                          <a:effectLst/>
                          <a:latin typeface="Calibri" panose="020F0502020204030204" pitchFamily="34" charset="0"/>
                        </a:rPr>
                        <a:t>Das</a:t>
                      </a:r>
                    </a:p>
                  </a:txBody>
                  <a:tcPr marL="7620" marR="7620" marT="7620" marB="0" anchor="b">
                    <a:lnL>
                      <a:noFill/>
                    </a:lnL>
                    <a:lnR>
                      <a:noFill/>
                    </a:lnR>
                    <a:lnT>
                      <a:noFill/>
                    </a:lnT>
                    <a:lnB>
                      <a:noFill/>
                    </a:lnB>
                    <a:noFill/>
                  </a:tcPr>
                </a:tc>
                <a:tc>
                  <a:txBody>
                    <a:bodyPr/>
                    <a:lstStyle/>
                    <a:p>
                      <a:pPr algn="l" fontAlgn="b"/>
                      <a:r>
                        <a:rPr lang="nl-BE" sz="1100" b="0" i="0" u="none" strike="noStrike" dirty="0" err="1">
                          <a:solidFill>
                            <a:srgbClr val="202124"/>
                          </a:solidFill>
                          <a:effectLst/>
                          <a:latin typeface="Calibri" panose="020F0502020204030204" pitchFamily="34" charset="0"/>
                        </a:rPr>
                        <a:t>Sneha</a:t>
                      </a:r>
                      <a:endParaRPr lang="nl-BE" sz="1100" b="0" i="0" u="none" strike="noStrike" dirty="0">
                        <a:solidFill>
                          <a:srgbClr val="202124"/>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3354399187"/>
                  </a:ext>
                </a:extLst>
              </a:tr>
            </a:tbl>
          </a:graphicData>
        </a:graphic>
      </p:graphicFrame>
      <p:pic>
        <p:nvPicPr>
          <p:cNvPr id="7" name="Picture 2" descr="Schrikdraad, de actieve beveiligingsoplossing">
            <a:extLst>
              <a:ext uri="{FF2B5EF4-FFF2-40B4-BE49-F238E27FC236}">
                <a16:creationId xmlns:a16="http://schemas.microsoft.com/office/drawing/2014/main" id="{37567B9D-62D7-77C9-8018-4EF8BA5F8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857" y="3991738"/>
            <a:ext cx="23812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A8435C5-BEFC-71C6-9E42-AB93AC0D69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69570651"/>
      </p:ext>
    </p:extLst>
  </p:cSld>
  <p:clrMapOvr>
    <a:masterClrMapping/>
  </p:clrMapOvr>
  <mc:AlternateContent xmlns:mc="http://schemas.openxmlformats.org/markup-compatibility/2006" xmlns:p14="http://schemas.microsoft.com/office/powerpoint/2010/main">
    <mc:Choice Requires="p14">
      <p:transition spd="slow" p14:dur="2000" advTm="36724"/>
    </mc:Choice>
    <mc:Fallback xmlns="">
      <p:transition spd="slow" advTm="3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20</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Voice </a:t>
            </a:r>
            <a:r>
              <a:rPr lang="nl-BE" sz="4300" b="1" dirty="0" err="1">
                <a:solidFill>
                  <a:srgbClr val="51C0CF"/>
                </a:solidFill>
                <a:latin typeface="Raleway" pitchFamily="2" charset="77"/>
              </a:rPr>
              <a:t>related</a:t>
            </a:r>
            <a:r>
              <a:rPr lang="nl-BE" sz="4300" b="1" dirty="0">
                <a:solidFill>
                  <a:srgbClr val="51C0CF"/>
                </a:solidFill>
                <a:latin typeface="Raleway" pitchFamily="2" charset="77"/>
              </a:rPr>
              <a:t> </a:t>
            </a:r>
            <a:r>
              <a:rPr lang="nl-BE" sz="4300" b="1" dirty="0" err="1">
                <a:solidFill>
                  <a:srgbClr val="51C0CF"/>
                </a:solidFill>
                <a:latin typeface="Raleway" pitchFamily="2" charset="77"/>
              </a:rPr>
              <a:t>biomarkers</a:t>
            </a:r>
            <a:endParaRPr lang="nl-BE" sz="4300" b="1" dirty="0">
              <a:solidFill>
                <a:srgbClr val="51C0CF"/>
              </a:solidFill>
              <a:latin typeface="Raleway" pitchFamily="2" charset="77"/>
            </a:endParaRP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3962668"/>
            <a:ext cx="6275716"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Voice Change</a:t>
            </a:r>
          </a:p>
        </p:txBody>
      </p:sp>
      <p:sp>
        <p:nvSpPr>
          <p:cNvPr id="2" name="Tekstvak 1">
            <a:extLst>
              <a:ext uri="{FF2B5EF4-FFF2-40B4-BE49-F238E27FC236}">
                <a16:creationId xmlns:a16="http://schemas.microsoft.com/office/drawing/2014/main" id="{419B034B-F9F6-F2D5-EFC0-330DB9B538D5}"/>
              </a:ext>
            </a:extLst>
          </p:cNvPr>
          <p:cNvSpPr txBox="1"/>
          <p:nvPr/>
        </p:nvSpPr>
        <p:spPr>
          <a:xfrm>
            <a:off x="2958141" y="1401152"/>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Disease</a:t>
            </a:r>
            <a:endParaRPr lang="nl-BE" sz="2800" b="1" dirty="0">
              <a:solidFill>
                <a:srgbClr val="FFC000"/>
              </a:solidFill>
              <a:latin typeface="Raleway" pitchFamily="2" charset="77"/>
            </a:endParaRPr>
          </a:p>
        </p:txBody>
      </p:sp>
      <p:sp>
        <p:nvSpPr>
          <p:cNvPr id="24" name="Pijl: omlaag 23">
            <a:extLst>
              <a:ext uri="{FF2B5EF4-FFF2-40B4-BE49-F238E27FC236}">
                <a16:creationId xmlns:a16="http://schemas.microsoft.com/office/drawing/2014/main" id="{30656CC4-A014-C446-CE9D-BB840152F43B}"/>
              </a:ext>
            </a:extLst>
          </p:cNvPr>
          <p:cNvSpPr/>
          <p:nvPr/>
        </p:nvSpPr>
        <p:spPr>
          <a:xfrm>
            <a:off x="532227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Pijl: omlaag 25">
            <a:extLst>
              <a:ext uri="{FF2B5EF4-FFF2-40B4-BE49-F238E27FC236}">
                <a16:creationId xmlns:a16="http://schemas.microsoft.com/office/drawing/2014/main" id="{1DE63470-8ADE-21FE-124D-138A458CE2A4}"/>
              </a:ext>
            </a:extLst>
          </p:cNvPr>
          <p:cNvSpPr/>
          <p:nvPr/>
        </p:nvSpPr>
        <p:spPr>
          <a:xfrm rot="10800000">
            <a:off x="6494587" y="2368062"/>
            <a:ext cx="375138" cy="13124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ekstvak 2">
            <a:extLst>
              <a:ext uri="{FF2B5EF4-FFF2-40B4-BE49-F238E27FC236}">
                <a16:creationId xmlns:a16="http://schemas.microsoft.com/office/drawing/2014/main" id="{07FA9D46-DCC1-EA9A-7640-CF8DF0053D45}"/>
              </a:ext>
            </a:extLst>
          </p:cNvPr>
          <p:cNvSpPr txBox="1"/>
          <p:nvPr/>
        </p:nvSpPr>
        <p:spPr>
          <a:xfrm>
            <a:off x="970981" y="5241679"/>
            <a:ext cx="9973991" cy="523220"/>
          </a:xfrm>
          <a:prstGeom prst="rect">
            <a:avLst/>
          </a:prstGeom>
          <a:noFill/>
          <a:ln>
            <a:solidFill>
              <a:srgbClr val="51C0CF"/>
            </a:solidFill>
          </a:ln>
        </p:spPr>
        <p:txBody>
          <a:bodyPr wrap="square">
            <a:spAutoFit/>
          </a:bodyPr>
          <a:lstStyle/>
          <a:p>
            <a:pPr algn="ctr"/>
            <a:r>
              <a:rPr lang="nl-BE" sz="2800" b="1" dirty="0">
                <a:solidFill>
                  <a:srgbClr val="51C0CF"/>
                </a:solidFill>
                <a:latin typeface="Raleway" pitchFamily="2" charset="77"/>
              </a:rPr>
              <a:t>Voice Change (</a:t>
            </a:r>
            <a:r>
              <a:rPr lang="nl-BE" sz="2800" b="1" dirty="0" err="1">
                <a:solidFill>
                  <a:srgbClr val="51C0CF"/>
                </a:solidFill>
                <a:latin typeface="Raleway" pitchFamily="2" charset="77"/>
              </a:rPr>
              <a:t>lit</a:t>
            </a:r>
            <a:r>
              <a:rPr lang="nl-BE" sz="2800" b="1" dirty="0">
                <a:solidFill>
                  <a:srgbClr val="51C0CF"/>
                </a:solidFill>
                <a:latin typeface="Raleway" pitchFamily="2" charset="77"/>
              </a:rPr>
              <a:t>)   	 	</a:t>
            </a:r>
            <a:r>
              <a:rPr lang="nl-BE" sz="2800" b="1" dirty="0">
                <a:solidFill>
                  <a:srgbClr val="FFC000"/>
                </a:solidFill>
                <a:latin typeface="Raleway" pitchFamily="2" charset="77"/>
              </a:rPr>
              <a:t>Voice  / </a:t>
            </a:r>
            <a:r>
              <a:rPr lang="nl-BE" sz="2800" b="1" dirty="0" err="1">
                <a:solidFill>
                  <a:srgbClr val="FFC000"/>
                </a:solidFill>
                <a:latin typeface="Raleway" pitchFamily="2" charset="77"/>
              </a:rPr>
              <a:t>glottal</a:t>
            </a:r>
            <a:r>
              <a:rPr lang="nl-BE" sz="2800" b="1" dirty="0">
                <a:solidFill>
                  <a:srgbClr val="FFC000"/>
                </a:solidFill>
                <a:latin typeface="Raleway" pitchFamily="2" charset="77"/>
              </a:rPr>
              <a:t> </a:t>
            </a:r>
            <a:r>
              <a:rPr lang="nl-BE" sz="2800" b="1" dirty="0" err="1">
                <a:solidFill>
                  <a:srgbClr val="FFC000"/>
                </a:solidFill>
                <a:latin typeface="Raleway" pitchFamily="2" charset="77"/>
              </a:rPr>
              <a:t>function</a:t>
            </a:r>
            <a:endParaRPr lang="nl-BE" sz="2800" dirty="0"/>
          </a:p>
        </p:txBody>
      </p:sp>
      <p:sp>
        <p:nvSpPr>
          <p:cNvPr id="5" name="Niet gelijk aan 4">
            <a:extLst>
              <a:ext uri="{FF2B5EF4-FFF2-40B4-BE49-F238E27FC236}">
                <a16:creationId xmlns:a16="http://schemas.microsoft.com/office/drawing/2014/main" id="{4227C30A-6AC1-9A33-5184-EA82652928E1}"/>
              </a:ext>
            </a:extLst>
          </p:cNvPr>
          <p:cNvSpPr/>
          <p:nvPr/>
        </p:nvSpPr>
        <p:spPr>
          <a:xfrm flipV="1">
            <a:off x="5141903" y="5320171"/>
            <a:ext cx="576746" cy="366236"/>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7" name="Afbeelding 6" descr="Afbeelding met cirkel, aardewerk&#10;&#10;Automatisch gegenereerde beschrijving">
            <a:extLst>
              <a:ext uri="{FF2B5EF4-FFF2-40B4-BE49-F238E27FC236}">
                <a16:creationId xmlns:a16="http://schemas.microsoft.com/office/drawing/2014/main" id="{9D95ECC2-B53A-6240-2B62-295C17BAB427}"/>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8" name="Rechthoek 7">
            <a:extLst>
              <a:ext uri="{FF2B5EF4-FFF2-40B4-BE49-F238E27FC236}">
                <a16:creationId xmlns:a16="http://schemas.microsoft.com/office/drawing/2014/main" id="{D87F6988-4BDB-4547-8600-92E47D6095C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CCA29754-BF9E-EDB3-D6FE-D59A239BCAB0}"/>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Search</a:t>
            </a:r>
            <a:endParaRPr lang="nl-BE" dirty="0">
              <a:latin typeface="Raleway" pitchFamily="2" charset="77"/>
            </a:endParaRPr>
          </a:p>
        </p:txBody>
      </p:sp>
      <p:pic>
        <p:nvPicPr>
          <p:cNvPr id="10" name="Audio 9">
            <a:hlinkClick r:id="" action="ppaction://media"/>
            <a:extLst>
              <a:ext uri="{FF2B5EF4-FFF2-40B4-BE49-F238E27FC236}">
                <a16:creationId xmlns:a16="http://schemas.microsoft.com/office/drawing/2014/main" id="{008FB028-0438-086F-8833-9AE54211C47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09685472"/>
      </p:ext>
    </p:extLst>
  </p:cSld>
  <p:clrMapOvr>
    <a:masterClrMapping/>
  </p:clrMapOvr>
  <mc:AlternateContent xmlns:mc="http://schemas.openxmlformats.org/markup-compatibility/2006" xmlns:p14="http://schemas.microsoft.com/office/powerpoint/2010/main">
    <mc:Choice Requires="p14">
      <p:transition spd="slow" p14:dur="2000" advTm="48355"/>
    </mc:Choice>
    <mc:Fallback xmlns="">
      <p:transition spd="slow" advTm="4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21</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Multidimensionality</a:t>
            </a:r>
            <a:r>
              <a:rPr lang="nl-BE" sz="4300" b="1" dirty="0">
                <a:solidFill>
                  <a:srgbClr val="51C0CF"/>
                </a:solidFill>
                <a:latin typeface="Raleway" pitchFamily="2" charset="77"/>
              </a:rPr>
              <a:t> </a:t>
            </a:r>
          </a:p>
        </p:txBody>
      </p:sp>
      <p:sp>
        <p:nvSpPr>
          <p:cNvPr id="8" name="Cirkel: leeg 7">
            <a:extLst>
              <a:ext uri="{FF2B5EF4-FFF2-40B4-BE49-F238E27FC236}">
                <a16:creationId xmlns:a16="http://schemas.microsoft.com/office/drawing/2014/main" id="{D9A45997-91A2-C0A0-8C45-EC9305DD0359}"/>
              </a:ext>
            </a:extLst>
          </p:cNvPr>
          <p:cNvSpPr/>
          <p:nvPr/>
        </p:nvSpPr>
        <p:spPr>
          <a:xfrm>
            <a:off x="4048619" y="1642235"/>
            <a:ext cx="4085479" cy="2655414"/>
          </a:xfrm>
          <a:prstGeom prst="donut">
            <a:avLst>
              <a:gd name="adj" fmla="val 1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19" name="Graphic 18" descr="Oor silhouet">
            <a:extLst>
              <a:ext uri="{FF2B5EF4-FFF2-40B4-BE49-F238E27FC236}">
                <a16:creationId xmlns:a16="http://schemas.microsoft.com/office/drawing/2014/main" id="{E05D135D-8A4D-A480-FC63-9E8F59EE16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9951" y="2390504"/>
            <a:ext cx="711050" cy="711050"/>
          </a:xfrm>
          <a:prstGeom prst="rect">
            <a:avLst/>
          </a:prstGeom>
          <a:effectLst>
            <a:outerShdw blurRad="76200" dir="18900000" sy="23000" kx="-1200000" algn="bl" rotWithShape="0">
              <a:prstClr val="black">
                <a:alpha val="20000"/>
              </a:prstClr>
            </a:outerShdw>
          </a:effectLst>
        </p:spPr>
      </p:pic>
      <p:pic>
        <p:nvPicPr>
          <p:cNvPr id="20" name="Graphic 19" descr="Oog silhouet">
            <a:extLst>
              <a:ext uri="{FF2B5EF4-FFF2-40B4-BE49-F238E27FC236}">
                <a16:creationId xmlns:a16="http://schemas.microsoft.com/office/drawing/2014/main" id="{11896F3C-7624-45F3-6897-7FC357C4B0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0727" y="1203804"/>
            <a:ext cx="711050" cy="711050"/>
          </a:xfrm>
          <a:prstGeom prst="rect">
            <a:avLst/>
          </a:prstGeom>
          <a:effectLst>
            <a:outerShdw blurRad="76200" dir="18900000" sy="23000" kx="-1200000" algn="bl" rotWithShape="0">
              <a:prstClr val="black">
                <a:alpha val="20000"/>
              </a:prstClr>
            </a:outerShdw>
          </a:effectLst>
        </p:spPr>
      </p:pic>
      <p:pic>
        <p:nvPicPr>
          <p:cNvPr id="21" name="Graphic 20" descr="Stem silhouet">
            <a:extLst>
              <a:ext uri="{FF2B5EF4-FFF2-40B4-BE49-F238E27FC236}">
                <a16:creationId xmlns:a16="http://schemas.microsoft.com/office/drawing/2014/main" id="{A1A7F749-0FB6-79EA-A8AC-C8909E5125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4588" y="1542493"/>
            <a:ext cx="711050" cy="711050"/>
          </a:xfrm>
          <a:prstGeom prst="rect">
            <a:avLst/>
          </a:prstGeom>
          <a:effectLst>
            <a:outerShdw blurRad="76200" dir="18900000" sy="23000" kx="-1200000" algn="bl" rotWithShape="0">
              <a:prstClr val="black">
                <a:alpha val="20000"/>
              </a:prstClr>
            </a:outerShdw>
          </a:effectLst>
        </p:spPr>
      </p:pic>
      <p:pic>
        <p:nvPicPr>
          <p:cNvPr id="22" name="Graphic 21" descr="Winderig silhouet">
            <a:extLst>
              <a:ext uri="{FF2B5EF4-FFF2-40B4-BE49-F238E27FC236}">
                <a16:creationId xmlns:a16="http://schemas.microsoft.com/office/drawing/2014/main" id="{6586A4E4-2AB5-03F4-FCAA-FDEFA1715E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30427" y="3731450"/>
            <a:ext cx="711050" cy="711050"/>
          </a:xfrm>
          <a:prstGeom prst="rect">
            <a:avLst/>
          </a:prstGeom>
          <a:effectLst>
            <a:outerShdw blurRad="76200" dir="18900000" sy="23000" kx="-1200000" algn="bl" rotWithShape="0">
              <a:prstClr val="black">
                <a:alpha val="20000"/>
              </a:prstClr>
            </a:outerShdw>
          </a:effectLst>
        </p:spPr>
      </p:pic>
      <p:pic>
        <p:nvPicPr>
          <p:cNvPr id="23" name="Graphic 22" descr="Weerspiegeling silhouet">
            <a:extLst>
              <a:ext uri="{FF2B5EF4-FFF2-40B4-BE49-F238E27FC236}">
                <a16:creationId xmlns:a16="http://schemas.microsoft.com/office/drawing/2014/main" id="{BA3948DB-A235-86A8-227B-47C905953C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21136" y="3938991"/>
            <a:ext cx="711050" cy="711050"/>
          </a:xfrm>
          <a:prstGeom prst="rect">
            <a:avLst/>
          </a:prstGeom>
          <a:effectLst>
            <a:outerShdw blurRad="76200" dir="18900000" sy="23000" kx="-1200000" algn="bl" rotWithShape="0">
              <a:prstClr val="black">
                <a:alpha val="20000"/>
              </a:prstClr>
            </a:outerShdw>
          </a:effectLst>
        </p:spPr>
      </p:pic>
      <p:sp>
        <p:nvSpPr>
          <p:cNvPr id="18" name="Rechthoek 17">
            <a:extLst>
              <a:ext uri="{FF2B5EF4-FFF2-40B4-BE49-F238E27FC236}">
                <a16:creationId xmlns:a16="http://schemas.microsoft.com/office/drawing/2014/main" id="{F9BFE4FE-526E-0DDB-CCEA-9D36BD6CD128}"/>
              </a:ext>
            </a:extLst>
          </p:cNvPr>
          <p:cNvSpPr/>
          <p:nvPr/>
        </p:nvSpPr>
        <p:spPr>
          <a:xfrm>
            <a:off x="0" y="321348"/>
            <a:ext cx="1604513"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err="1">
                <a:solidFill>
                  <a:schemeClr val="bg1"/>
                </a:solidFill>
                <a:latin typeface="Raleway" pitchFamily="2" charset="77"/>
              </a:rPr>
              <a:t>Innovation</a:t>
            </a:r>
            <a:endParaRPr lang="nl-BE" dirty="0">
              <a:latin typeface="Raleway" pitchFamily="2" charset="77"/>
            </a:endParaRPr>
          </a:p>
        </p:txBody>
      </p:sp>
      <p:sp>
        <p:nvSpPr>
          <p:cNvPr id="2" name="Tekstvak 1">
            <a:extLst>
              <a:ext uri="{FF2B5EF4-FFF2-40B4-BE49-F238E27FC236}">
                <a16:creationId xmlns:a16="http://schemas.microsoft.com/office/drawing/2014/main" id="{4AF36D04-CF57-594C-0F3B-2A803A715999}"/>
              </a:ext>
            </a:extLst>
          </p:cNvPr>
          <p:cNvSpPr txBox="1"/>
          <p:nvPr/>
        </p:nvSpPr>
        <p:spPr>
          <a:xfrm>
            <a:off x="1104362" y="5190769"/>
            <a:ext cx="9973991" cy="707886"/>
          </a:xfrm>
          <a:prstGeom prst="rect">
            <a:avLst/>
          </a:prstGeom>
          <a:noFill/>
        </p:spPr>
        <p:txBody>
          <a:bodyPr wrap="square">
            <a:spAutoFit/>
          </a:bodyPr>
          <a:lstStyle/>
          <a:p>
            <a:pPr algn="ctr"/>
            <a:r>
              <a:rPr lang="nl-BE" sz="2000" b="1" dirty="0" err="1">
                <a:latin typeface="Raleway" pitchFamily="2" charset="77"/>
              </a:rPr>
              <a:t>Acoustics</a:t>
            </a:r>
            <a:r>
              <a:rPr lang="nl-BE" sz="2000" b="1" dirty="0">
                <a:latin typeface="Raleway" pitchFamily="2" charset="77"/>
              </a:rPr>
              <a:t> </a:t>
            </a:r>
            <a:r>
              <a:rPr lang="nl-BE" sz="2000" b="1" dirty="0" err="1">
                <a:latin typeface="Raleway" pitchFamily="2" charset="77"/>
              </a:rPr>
              <a:t>alone</a:t>
            </a:r>
            <a:r>
              <a:rPr lang="nl-BE" sz="2000" b="1" dirty="0">
                <a:latin typeface="Raleway" pitchFamily="2" charset="77"/>
              </a:rPr>
              <a:t> is </a:t>
            </a:r>
            <a:r>
              <a:rPr lang="nl-BE" sz="2000" b="1" dirty="0" err="1">
                <a:latin typeface="Raleway" pitchFamily="2" charset="77"/>
              </a:rPr>
              <a:t>not</a:t>
            </a:r>
            <a:r>
              <a:rPr lang="nl-BE" sz="2000" b="1" dirty="0">
                <a:latin typeface="Raleway" pitchFamily="2" charset="77"/>
              </a:rPr>
              <a:t> </a:t>
            </a:r>
            <a:r>
              <a:rPr lang="nl-BE" sz="2000" b="1" dirty="0" err="1">
                <a:latin typeface="Raleway" pitchFamily="2" charset="77"/>
              </a:rPr>
              <a:t>sufficient</a:t>
            </a:r>
            <a:r>
              <a:rPr lang="nl-BE" sz="2000" b="1" dirty="0">
                <a:latin typeface="Raleway" pitchFamily="2" charset="77"/>
              </a:rPr>
              <a:t>.</a:t>
            </a:r>
          </a:p>
          <a:p>
            <a:pPr algn="ctr"/>
            <a:r>
              <a:rPr lang="nl-BE" sz="2000" b="1" dirty="0" err="1">
                <a:latin typeface="Raleway" pitchFamily="2" charset="77"/>
              </a:rPr>
              <a:t>Linguistics</a:t>
            </a:r>
            <a:r>
              <a:rPr lang="nl-BE" sz="2000" b="1" dirty="0">
                <a:latin typeface="Raleway" pitchFamily="2" charset="77"/>
              </a:rPr>
              <a:t>, </a:t>
            </a:r>
            <a:r>
              <a:rPr lang="nl-BE" sz="2000" b="1" dirty="0" err="1">
                <a:latin typeface="Raleway" pitchFamily="2" charset="77"/>
              </a:rPr>
              <a:t>semantics</a:t>
            </a:r>
            <a:r>
              <a:rPr lang="nl-BE" sz="2000" b="1" dirty="0">
                <a:latin typeface="Raleway" pitchFamily="2" charset="77"/>
              </a:rPr>
              <a:t> &amp; </a:t>
            </a:r>
            <a:r>
              <a:rPr lang="nl-BE" sz="2000" b="1" dirty="0" err="1">
                <a:latin typeface="Raleway" pitchFamily="2" charset="77"/>
              </a:rPr>
              <a:t>vocabulary</a:t>
            </a:r>
            <a:r>
              <a:rPr lang="nl-BE" sz="2000" b="1" dirty="0">
                <a:latin typeface="Raleway" pitchFamily="2" charset="77"/>
              </a:rPr>
              <a:t>, … do </a:t>
            </a:r>
            <a:r>
              <a:rPr lang="nl-BE" sz="2000" b="1" dirty="0" err="1">
                <a:latin typeface="Raleway" pitchFamily="2" charset="77"/>
              </a:rPr>
              <a:t>not</a:t>
            </a:r>
            <a:r>
              <a:rPr lang="nl-BE" sz="2000" b="1" dirty="0">
                <a:latin typeface="Raleway" pitchFamily="2" charset="77"/>
              </a:rPr>
              <a:t> </a:t>
            </a:r>
            <a:r>
              <a:rPr lang="nl-BE" sz="2000" b="1" dirty="0" err="1">
                <a:latin typeface="Raleway" pitchFamily="2" charset="77"/>
              </a:rPr>
              <a:t>reflect</a:t>
            </a:r>
            <a:r>
              <a:rPr lang="nl-BE" sz="2000" b="1" dirty="0">
                <a:latin typeface="Raleway" pitchFamily="2" charset="77"/>
              </a:rPr>
              <a:t> </a:t>
            </a:r>
            <a:r>
              <a:rPr lang="nl-BE" sz="2000" b="1" dirty="0" err="1">
                <a:latin typeface="Raleway" pitchFamily="2" charset="77"/>
              </a:rPr>
              <a:t>glottal</a:t>
            </a:r>
            <a:r>
              <a:rPr lang="nl-BE" sz="2000" b="1" dirty="0">
                <a:latin typeface="Raleway" pitchFamily="2" charset="77"/>
              </a:rPr>
              <a:t> </a:t>
            </a:r>
            <a:r>
              <a:rPr lang="nl-BE" sz="2000" b="1" dirty="0" err="1">
                <a:latin typeface="Raleway" pitchFamily="2" charset="77"/>
              </a:rPr>
              <a:t>function</a:t>
            </a:r>
            <a:r>
              <a:rPr lang="nl-BE" sz="2000" b="1" dirty="0">
                <a:latin typeface="Raleway" pitchFamily="2" charset="77"/>
              </a:rPr>
              <a:t>.</a:t>
            </a:r>
            <a:endParaRPr lang="nl-BE" sz="2000" dirty="0"/>
          </a:p>
        </p:txBody>
      </p:sp>
      <p:pic>
        <p:nvPicPr>
          <p:cNvPr id="3" name="Afbeelding 2" descr="Afbeelding met cirkel, aardewerk&#10;&#10;Automatisch gegenereerde beschrijving">
            <a:extLst>
              <a:ext uri="{FF2B5EF4-FFF2-40B4-BE49-F238E27FC236}">
                <a16:creationId xmlns:a16="http://schemas.microsoft.com/office/drawing/2014/main" id="{E0A808BC-3E50-9202-0A4D-D0618200BE68}"/>
              </a:ext>
            </a:extLst>
          </p:cNvPr>
          <p:cNvPicPr>
            <a:picLocks noChangeAspect="1"/>
          </p:cNvPicPr>
          <p:nvPr/>
        </p:nvPicPr>
        <p:blipFill rotWithShape="1">
          <a:blip r:embed="rId15"/>
          <a:srcRect t="1551" b="1545"/>
          <a:stretch/>
        </p:blipFill>
        <p:spPr>
          <a:xfrm>
            <a:off x="11375279" y="6049323"/>
            <a:ext cx="716288" cy="694118"/>
          </a:xfrm>
          <a:prstGeom prst="rect">
            <a:avLst/>
          </a:prstGeom>
        </p:spPr>
      </p:pic>
      <p:sp>
        <p:nvSpPr>
          <p:cNvPr id="5" name="Rechthoek 4">
            <a:extLst>
              <a:ext uri="{FF2B5EF4-FFF2-40B4-BE49-F238E27FC236}">
                <a16:creationId xmlns:a16="http://schemas.microsoft.com/office/drawing/2014/main" id="{79ADEE95-B271-9B30-0D61-35FE7D1E11AA}"/>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udio 6">
            <a:hlinkClick r:id="" action="ppaction://media"/>
            <a:extLst>
              <a:ext uri="{FF2B5EF4-FFF2-40B4-BE49-F238E27FC236}">
                <a16:creationId xmlns:a16="http://schemas.microsoft.com/office/drawing/2014/main" id="{B868697B-D5CE-DB5D-9FE6-583C08C13834}"/>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58199837"/>
      </p:ext>
    </p:extLst>
  </p:cSld>
  <p:clrMapOvr>
    <a:masterClrMapping/>
  </p:clrMapOvr>
  <mc:AlternateContent xmlns:mc="http://schemas.openxmlformats.org/markup-compatibility/2006" xmlns:p14="http://schemas.microsoft.com/office/powerpoint/2010/main">
    <mc:Choice Requires="p14">
      <p:transition spd="slow" p14:dur="2000" advTm="86611"/>
    </mc:Choice>
    <mc:Fallback xmlns="">
      <p:transition spd="slow" advTm="8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22</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Clinical</a:t>
            </a:r>
            <a:r>
              <a:rPr lang="nl-BE" sz="4300" b="1" dirty="0">
                <a:solidFill>
                  <a:srgbClr val="51C0CF"/>
                </a:solidFill>
                <a:latin typeface="Raleway" pitchFamily="2" charset="77"/>
              </a:rPr>
              <a:t> </a:t>
            </a:r>
            <a:r>
              <a:rPr lang="nl-BE" sz="4300" b="1" dirty="0" err="1">
                <a:solidFill>
                  <a:srgbClr val="51C0CF"/>
                </a:solidFill>
                <a:latin typeface="Raleway" pitchFamily="2" charset="77"/>
              </a:rPr>
              <a:t>BM_Glottal</a:t>
            </a:r>
            <a:r>
              <a:rPr lang="nl-BE" sz="4300" b="1" dirty="0">
                <a:solidFill>
                  <a:srgbClr val="51C0CF"/>
                </a:solidFill>
                <a:latin typeface="Raleway" pitchFamily="2" charset="77"/>
              </a:rPr>
              <a:t> </a:t>
            </a:r>
            <a:r>
              <a:rPr lang="nl-BE" sz="4300" b="1" dirty="0" err="1">
                <a:solidFill>
                  <a:srgbClr val="51C0CF"/>
                </a:solidFill>
                <a:latin typeface="Raleway" pitchFamily="2" charset="77"/>
              </a:rPr>
              <a:t>Function</a:t>
            </a:r>
            <a:endParaRPr lang="nl-BE" sz="4300" b="1" dirty="0">
              <a:solidFill>
                <a:srgbClr val="51C0CF"/>
              </a:solidFill>
              <a:latin typeface="Raleway" pitchFamily="2" charset="77"/>
            </a:endParaRPr>
          </a:p>
        </p:txBody>
      </p:sp>
      <p:sp>
        <p:nvSpPr>
          <p:cNvPr id="3" name="Tekstvak 2">
            <a:extLst>
              <a:ext uri="{FF2B5EF4-FFF2-40B4-BE49-F238E27FC236}">
                <a16:creationId xmlns:a16="http://schemas.microsoft.com/office/drawing/2014/main" id="{47350BFE-1498-1E51-2CE6-11217B71114B}"/>
              </a:ext>
            </a:extLst>
          </p:cNvPr>
          <p:cNvSpPr txBox="1"/>
          <p:nvPr/>
        </p:nvSpPr>
        <p:spPr>
          <a:xfrm flipH="1">
            <a:off x="1056005" y="2481902"/>
            <a:ext cx="1417782" cy="307777"/>
          </a:xfrm>
          <a:prstGeom prst="rect">
            <a:avLst/>
          </a:prstGeom>
          <a:noFill/>
        </p:spPr>
        <p:txBody>
          <a:bodyPr wrap="square">
            <a:spAutoFit/>
          </a:bodyPr>
          <a:lstStyle/>
          <a:p>
            <a:pPr algn="ctr"/>
            <a:r>
              <a:rPr lang="nl-BE" sz="1400" b="1" i="1" dirty="0">
                <a:solidFill>
                  <a:srgbClr val="51C0CF"/>
                </a:solidFill>
                <a:latin typeface="Raleway" pitchFamily="2" charset="77"/>
              </a:rPr>
              <a:t>Screening</a:t>
            </a:r>
            <a:endParaRPr lang="nl-BE" sz="1400" i="1" dirty="0"/>
          </a:p>
        </p:txBody>
      </p:sp>
      <p:sp>
        <p:nvSpPr>
          <p:cNvPr id="5" name="Tekstvak 4">
            <a:extLst>
              <a:ext uri="{FF2B5EF4-FFF2-40B4-BE49-F238E27FC236}">
                <a16:creationId xmlns:a16="http://schemas.microsoft.com/office/drawing/2014/main" id="{46465056-4EFD-94D7-20B2-D87DC30FA963}"/>
              </a:ext>
            </a:extLst>
          </p:cNvPr>
          <p:cNvSpPr txBox="1"/>
          <p:nvPr/>
        </p:nvSpPr>
        <p:spPr>
          <a:xfrm flipH="1">
            <a:off x="361538" y="4023686"/>
            <a:ext cx="2784766" cy="307777"/>
          </a:xfrm>
          <a:prstGeom prst="rect">
            <a:avLst/>
          </a:prstGeom>
          <a:noFill/>
        </p:spPr>
        <p:txBody>
          <a:bodyPr wrap="square">
            <a:spAutoFit/>
          </a:bodyPr>
          <a:lstStyle/>
          <a:p>
            <a:pPr algn="ctr"/>
            <a:r>
              <a:rPr lang="nl-BE" sz="1400" b="1" i="1" dirty="0" err="1">
                <a:solidFill>
                  <a:srgbClr val="51C0CF"/>
                </a:solidFill>
                <a:latin typeface="Raleway" pitchFamily="2" charset="77"/>
              </a:rPr>
              <a:t>Severity</a:t>
            </a:r>
            <a:r>
              <a:rPr lang="nl-BE" sz="1400" b="1" i="1" dirty="0">
                <a:solidFill>
                  <a:srgbClr val="51C0CF"/>
                </a:solidFill>
                <a:latin typeface="Raleway" pitchFamily="2" charset="77"/>
              </a:rPr>
              <a:t> assessment</a:t>
            </a:r>
            <a:endParaRPr lang="nl-BE" sz="1400" i="1" dirty="0"/>
          </a:p>
        </p:txBody>
      </p:sp>
      <p:sp>
        <p:nvSpPr>
          <p:cNvPr id="7" name="Tekstvak 6">
            <a:extLst>
              <a:ext uri="{FF2B5EF4-FFF2-40B4-BE49-F238E27FC236}">
                <a16:creationId xmlns:a16="http://schemas.microsoft.com/office/drawing/2014/main" id="{D4F1429B-6418-FC7F-86C2-456E65A2763F}"/>
              </a:ext>
            </a:extLst>
          </p:cNvPr>
          <p:cNvSpPr txBox="1"/>
          <p:nvPr/>
        </p:nvSpPr>
        <p:spPr>
          <a:xfrm>
            <a:off x="8762727" y="3945961"/>
            <a:ext cx="2784766" cy="307777"/>
          </a:xfrm>
          <a:prstGeom prst="rect">
            <a:avLst/>
          </a:prstGeom>
          <a:noFill/>
        </p:spPr>
        <p:txBody>
          <a:bodyPr wrap="square">
            <a:spAutoFit/>
          </a:bodyPr>
          <a:lstStyle/>
          <a:p>
            <a:pPr algn="ctr"/>
            <a:r>
              <a:rPr lang="nl-BE" sz="1400" b="1" i="1" dirty="0" err="1">
                <a:solidFill>
                  <a:srgbClr val="51C0CF"/>
                </a:solidFill>
                <a:latin typeface="Raleway" pitchFamily="2" charset="77"/>
              </a:rPr>
              <a:t>Self</a:t>
            </a:r>
            <a:r>
              <a:rPr lang="nl-BE" sz="1400" b="1" i="1" dirty="0">
                <a:solidFill>
                  <a:srgbClr val="51C0CF"/>
                </a:solidFill>
                <a:latin typeface="Raleway" pitchFamily="2" charset="77"/>
              </a:rPr>
              <a:t>-management</a:t>
            </a:r>
            <a:endParaRPr lang="nl-BE" sz="1400" i="1" dirty="0"/>
          </a:p>
        </p:txBody>
      </p:sp>
      <p:sp>
        <p:nvSpPr>
          <p:cNvPr id="10" name="Tekstvak 9">
            <a:extLst>
              <a:ext uri="{FF2B5EF4-FFF2-40B4-BE49-F238E27FC236}">
                <a16:creationId xmlns:a16="http://schemas.microsoft.com/office/drawing/2014/main" id="{7900C631-C37D-A9A3-6041-BD48F9E65194}"/>
              </a:ext>
            </a:extLst>
          </p:cNvPr>
          <p:cNvSpPr txBox="1"/>
          <p:nvPr/>
        </p:nvSpPr>
        <p:spPr>
          <a:xfrm>
            <a:off x="8762727" y="3273923"/>
            <a:ext cx="2784766" cy="307777"/>
          </a:xfrm>
          <a:prstGeom prst="rect">
            <a:avLst/>
          </a:prstGeom>
          <a:noFill/>
        </p:spPr>
        <p:txBody>
          <a:bodyPr wrap="square">
            <a:spAutoFit/>
          </a:bodyPr>
          <a:lstStyle/>
          <a:p>
            <a:pPr algn="ctr"/>
            <a:r>
              <a:rPr lang="nl-BE" sz="1400" b="1" i="1" dirty="0" err="1">
                <a:solidFill>
                  <a:srgbClr val="51C0CF"/>
                </a:solidFill>
                <a:latin typeface="Raleway" pitchFamily="2" charset="77"/>
              </a:rPr>
              <a:t>Tangible</a:t>
            </a:r>
            <a:r>
              <a:rPr lang="nl-BE" sz="1400" b="1" i="1" dirty="0">
                <a:solidFill>
                  <a:srgbClr val="51C0CF"/>
                </a:solidFill>
                <a:latin typeface="Raleway" pitchFamily="2" charset="77"/>
              </a:rPr>
              <a:t> follow up</a:t>
            </a:r>
            <a:endParaRPr lang="nl-BE" sz="1400" i="1" dirty="0"/>
          </a:p>
        </p:txBody>
      </p:sp>
      <p:sp>
        <p:nvSpPr>
          <p:cNvPr id="12" name="Tekstvak 11">
            <a:extLst>
              <a:ext uri="{FF2B5EF4-FFF2-40B4-BE49-F238E27FC236}">
                <a16:creationId xmlns:a16="http://schemas.microsoft.com/office/drawing/2014/main" id="{7919D73A-FEDA-4B91-4054-C7AA82E9F9C1}"/>
              </a:ext>
            </a:extLst>
          </p:cNvPr>
          <p:cNvSpPr txBox="1"/>
          <p:nvPr/>
        </p:nvSpPr>
        <p:spPr>
          <a:xfrm flipH="1">
            <a:off x="1045030" y="3053406"/>
            <a:ext cx="1417782" cy="307777"/>
          </a:xfrm>
          <a:prstGeom prst="rect">
            <a:avLst/>
          </a:prstGeom>
          <a:noFill/>
        </p:spPr>
        <p:txBody>
          <a:bodyPr wrap="square">
            <a:spAutoFit/>
          </a:bodyPr>
          <a:lstStyle/>
          <a:p>
            <a:pPr algn="ctr"/>
            <a:r>
              <a:rPr lang="nl-BE" sz="1400" b="1" i="1" dirty="0">
                <a:solidFill>
                  <a:srgbClr val="51C0CF"/>
                </a:solidFill>
                <a:latin typeface="Raleway" pitchFamily="2" charset="77"/>
              </a:rPr>
              <a:t>Triage</a:t>
            </a:r>
            <a:endParaRPr lang="nl-BE" sz="1400" i="1" dirty="0"/>
          </a:p>
        </p:txBody>
      </p:sp>
      <p:sp>
        <p:nvSpPr>
          <p:cNvPr id="14" name="Tekstvak 13">
            <a:extLst>
              <a:ext uri="{FF2B5EF4-FFF2-40B4-BE49-F238E27FC236}">
                <a16:creationId xmlns:a16="http://schemas.microsoft.com/office/drawing/2014/main" id="{88DAC067-6214-F19E-469C-DEE00237295E}"/>
              </a:ext>
            </a:extLst>
          </p:cNvPr>
          <p:cNvSpPr txBox="1"/>
          <p:nvPr/>
        </p:nvSpPr>
        <p:spPr>
          <a:xfrm flipH="1">
            <a:off x="-350817" y="3454515"/>
            <a:ext cx="4209476" cy="307777"/>
          </a:xfrm>
          <a:prstGeom prst="rect">
            <a:avLst/>
          </a:prstGeom>
          <a:noFill/>
        </p:spPr>
        <p:txBody>
          <a:bodyPr wrap="square">
            <a:spAutoFit/>
          </a:bodyPr>
          <a:lstStyle/>
          <a:p>
            <a:pPr algn="ctr"/>
            <a:r>
              <a:rPr lang="nl-BE" sz="1400" b="1" i="1" dirty="0" err="1">
                <a:solidFill>
                  <a:srgbClr val="51C0CF"/>
                </a:solidFill>
                <a:latin typeface="Raleway" pitchFamily="2" charset="77"/>
              </a:rPr>
              <a:t>Assisted</a:t>
            </a:r>
            <a:r>
              <a:rPr lang="nl-BE" sz="1400" b="1" i="1" dirty="0">
                <a:solidFill>
                  <a:srgbClr val="51C0CF"/>
                </a:solidFill>
                <a:latin typeface="Raleway" pitchFamily="2" charset="77"/>
              </a:rPr>
              <a:t> diagnosis &amp; </a:t>
            </a:r>
            <a:r>
              <a:rPr lang="nl-BE" sz="1400" b="1" i="1" dirty="0" err="1">
                <a:solidFill>
                  <a:srgbClr val="51C0CF"/>
                </a:solidFill>
                <a:latin typeface="Raleway" pitchFamily="2" charset="77"/>
              </a:rPr>
              <a:t>therapy</a:t>
            </a:r>
            <a:endParaRPr lang="nl-BE" sz="1400" i="1" dirty="0"/>
          </a:p>
        </p:txBody>
      </p:sp>
      <p:sp>
        <p:nvSpPr>
          <p:cNvPr id="15" name="Tekstvak 14">
            <a:extLst>
              <a:ext uri="{FF2B5EF4-FFF2-40B4-BE49-F238E27FC236}">
                <a16:creationId xmlns:a16="http://schemas.microsoft.com/office/drawing/2014/main" id="{1E44FDDD-DD25-36D6-9548-73A010D7E169}"/>
              </a:ext>
            </a:extLst>
          </p:cNvPr>
          <p:cNvSpPr txBox="1"/>
          <p:nvPr/>
        </p:nvSpPr>
        <p:spPr>
          <a:xfrm>
            <a:off x="8112371" y="2412175"/>
            <a:ext cx="4085479" cy="523220"/>
          </a:xfrm>
          <a:prstGeom prst="rect">
            <a:avLst/>
          </a:prstGeom>
          <a:noFill/>
        </p:spPr>
        <p:txBody>
          <a:bodyPr wrap="square">
            <a:spAutoFit/>
          </a:bodyPr>
          <a:lstStyle/>
          <a:p>
            <a:pPr algn="ctr"/>
            <a:r>
              <a:rPr lang="nl-BE" sz="1400" b="1" i="1" dirty="0">
                <a:solidFill>
                  <a:srgbClr val="51C0CF"/>
                </a:solidFill>
                <a:latin typeface="Raleway" pitchFamily="2" charset="77"/>
              </a:rPr>
              <a:t>IT </a:t>
            </a:r>
            <a:r>
              <a:rPr lang="nl-BE" sz="1400" b="1" i="1" dirty="0" err="1">
                <a:solidFill>
                  <a:srgbClr val="51C0CF"/>
                </a:solidFill>
                <a:latin typeface="Raleway" pitchFamily="2" charset="77"/>
              </a:rPr>
              <a:t>driven</a:t>
            </a:r>
            <a:r>
              <a:rPr lang="nl-BE" sz="1400" b="1" i="1" dirty="0">
                <a:solidFill>
                  <a:srgbClr val="51C0CF"/>
                </a:solidFill>
                <a:latin typeface="Raleway" pitchFamily="2" charset="77"/>
              </a:rPr>
              <a:t> </a:t>
            </a:r>
            <a:r>
              <a:rPr lang="nl-BE" sz="1400" b="1" i="1" dirty="0" err="1">
                <a:solidFill>
                  <a:srgbClr val="51C0CF"/>
                </a:solidFill>
                <a:latin typeface="Raleway" pitchFamily="2" charset="77"/>
              </a:rPr>
              <a:t>medical</a:t>
            </a:r>
            <a:r>
              <a:rPr lang="nl-BE" sz="1400" b="1" i="1" dirty="0">
                <a:solidFill>
                  <a:srgbClr val="51C0CF"/>
                </a:solidFill>
                <a:latin typeface="Raleway" pitchFamily="2" charset="77"/>
              </a:rPr>
              <a:t> </a:t>
            </a:r>
            <a:r>
              <a:rPr lang="nl-BE" sz="1400" b="1" i="1" dirty="0" err="1">
                <a:solidFill>
                  <a:srgbClr val="51C0CF"/>
                </a:solidFill>
                <a:latin typeface="Raleway" pitchFamily="2" charset="77"/>
              </a:rPr>
              <a:t>guidance</a:t>
            </a:r>
            <a:r>
              <a:rPr lang="nl-BE" sz="1400" b="1" i="1" dirty="0">
                <a:solidFill>
                  <a:srgbClr val="51C0CF"/>
                </a:solidFill>
                <a:latin typeface="Raleway" pitchFamily="2" charset="77"/>
              </a:rPr>
              <a:t>, analysis &amp; </a:t>
            </a:r>
            <a:r>
              <a:rPr lang="nl-BE" sz="1400" b="1" i="1" dirty="0" err="1">
                <a:solidFill>
                  <a:srgbClr val="51C0CF"/>
                </a:solidFill>
                <a:latin typeface="Raleway" pitchFamily="2" charset="77"/>
              </a:rPr>
              <a:t>automation</a:t>
            </a:r>
            <a:endParaRPr lang="nl-BE" sz="1400" i="1" dirty="0"/>
          </a:p>
        </p:txBody>
      </p:sp>
      <p:sp>
        <p:nvSpPr>
          <p:cNvPr id="16" name="Tekstvak 15">
            <a:extLst>
              <a:ext uri="{FF2B5EF4-FFF2-40B4-BE49-F238E27FC236}">
                <a16:creationId xmlns:a16="http://schemas.microsoft.com/office/drawing/2014/main" id="{5C76AB41-D7C7-9CB2-B37F-DCEC2FD84E67}"/>
              </a:ext>
            </a:extLst>
          </p:cNvPr>
          <p:cNvSpPr txBox="1"/>
          <p:nvPr/>
        </p:nvSpPr>
        <p:spPr>
          <a:xfrm flipH="1">
            <a:off x="1045030" y="1790793"/>
            <a:ext cx="1417782" cy="369332"/>
          </a:xfrm>
          <a:prstGeom prst="rect">
            <a:avLst/>
          </a:prstGeom>
          <a:noFill/>
        </p:spPr>
        <p:txBody>
          <a:bodyPr wrap="square">
            <a:spAutoFit/>
          </a:bodyPr>
          <a:lstStyle/>
          <a:p>
            <a:pPr algn="ctr"/>
            <a:r>
              <a:rPr lang="nl-BE" sz="1800" b="1" dirty="0">
                <a:solidFill>
                  <a:srgbClr val="FFC000"/>
                </a:solidFill>
                <a:latin typeface="Raleway" pitchFamily="2" charset="77"/>
              </a:rPr>
              <a:t>MEDTECH</a:t>
            </a:r>
            <a:endParaRPr lang="nl-BE" dirty="0">
              <a:solidFill>
                <a:srgbClr val="FFC000"/>
              </a:solidFill>
            </a:endParaRPr>
          </a:p>
        </p:txBody>
      </p:sp>
      <p:sp>
        <p:nvSpPr>
          <p:cNvPr id="17" name="Tekstvak 16">
            <a:extLst>
              <a:ext uri="{FF2B5EF4-FFF2-40B4-BE49-F238E27FC236}">
                <a16:creationId xmlns:a16="http://schemas.microsoft.com/office/drawing/2014/main" id="{49F395E4-FDE8-A0D6-E7E4-3A3E623DE15F}"/>
              </a:ext>
            </a:extLst>
          </p:cNvPr>
          <p:cNvSpPr txBox="1"/>
          <p:nvPr/>
        </p:nvSpPr>
        <p:spPr>
          <a:xfrm>
            <a:off x="9242121" y="1795731"/>
            <a:ext cx="1417782" cy="369332"/>
          </a:xfrm>
          <a:prstGeom prst="rect">
            <a:avLst/>
          </a:prstGeom>
          <a:noFill/>
        </p:spPr>
        <p:txBody>
          <a:bodyPr wrap="square">
            <a:spAutoFit/>
          </a:bodyPr>
          <a:lstStyle/>
          <a:p>
            <a:pPr algn="ctr"/>
            <a:r>
              <a:rPr lang="nl-BE" sz="1800" b="1" dirty="0">
                <a:solidFill>
                  <a:srgbClr val="FFC000"/>
                </a:solidFill>
                <a:latin typeface="Raleway" pitchFamily="2" charset="77"/>
              </a:rPr>
              <a:t>DIGITECH</a:t>
            </a:r>
            <a:endParaRPr lang="nl-BE" dirty="0">
              <a:solidFill>
                <a:srgbClr val="FFC000"/>
              </a:solidFill>
            </a:endParaRPr>
          </a:p>
        </p:txBody>
      </p:sp>
      <p:sp>
        <p:nvSpPr>
          <p:cNvPr id="8" name="Cirkel: leeg 7">
            <a:extLst>
              <a:ext uri="{FF2B5EF4-FFF2-40B4-BE49-F238E27FC236}">
                <a16:creationId xmlns:a16="http://schemas.microsoft.com/office/drawing/2014/main" id="{D9A45997-91A2-C0A0-8C45-EC9305DD0359}"/>
              </a:ext>
            </a:extLst>
          </p:cNvPr>
          <p:cNvSpPr/>
          <p:nvPr/>
        </p:nvSpPr>
        <p:spPr>
          <a:xfrm>
            <a:off x="4048619" y="1642235"/>
            <a:ext cx="4085479" cy="2655414"/>
          </a:xfrm>
          <a:prstGeom prst="donut">
            <a:avLst>
              <a:gd name="adj" fmla="val 1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pic>
        <p:nvPicPr>
          <p:cNvPr id="13" name="Afbeelding 12" descr="Afbeelding met licht&#10;&#10;Automatisch gegenereerde beschrijving">
            <a:extLst>
              <a:ext uri="{FF2B5EF4-FFF2-40B4-BE49-F238E27FC236}">
                <a16:creationId xmlns:a16="http://schemas.microsoft.com/office/drawing/2014/main" id="{2F2FFEAF-1BBA-F961-0CC5-A0AE939CEEF1}"/>
              </a:ext>
            </a:extLst>
          </p:cNvPr>
          <p:cNvPicPr>
            <a:picLocks noChangeAspect="1"/>
          </p:cNvPicPr>
          <p:nvPr/>
        </p:nvPicPr>
        <p:blipFill>
          <a:blip r:embed="rId5"/>
          <a:stretch>
            <a:fillRect/>
          </a:stretch>
        </p:blipFill>
        <p:spPr>
          <a:xfrm>
            <a:off x="5765502" y="2626886"/>
            <a:ext cx="651714" cy="725772"/>
          </a:xfrm>
          <a:prstGeom prst="rect">
            <a:avLst/>
          </a:prstGeom>
          <a:ln w="28575">
            <a:solidFill>
              <a:srgbClr val="FFC000"/>
            </a:solidFill>
          </a:ln>
          <a:effectLst>
            <a:outerShdw blurRad="76200" dir="18900000" sy="23000" kx="-1200000" algn="bl" rotWithShape="0">
              <a:prstClr val="black">
                <a:alpha val="20000"/>
              </a:prstClr>
            </a:outerShdw>
          </a:effectLst>
        </p:spPr>
      </p:pic>
      <p:pic>
        <p:nvPicPr>
          <p:cNvPr id="19" name="Graphic 18" descr="Oor silhouet">
            <a:extLst>
              <a:ext uri="{FF2B5EF4-FFF2-40B4-BE49-F238E27FC236}">
                <a16:creationId xmlns:a16="http://schemas.microsoft.com/office/drawing/2014/main" id="{E05D135D-8A4D-A480-FC63-9E8F59EE16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951" y="2390504"/>
            <a:ext cx="711050" cy="711050"/>
          </a:xfrm>
          <a:prstGeom prst="rect">
            <a:avLst/>
          </a:prstGeom>
          <a:effectLst>
            <a:outerShdw blurRad="76200" dir="18900000" sy="23000" kx="-1200000" algn="bl" rotWithShape="0">
              <a:prstClr val="black">
                <a:alpha val="20000"/>
              </a:prstClr>
            </a:outerShdw>
          </a:effectLst>
        </p:spPr>
      </p:pic>
      <p:pic>
        <p:nvPicPr>
          <p:cNvPr id="20" name="Graphic 19" descr="Oog silhouet">
            <a:extLst>
              <a:ext uri="{FF2B5EF4-FFF2-40B4-BE49-F238E27FC236}">
                <a16:creationId xmlns:a16="http://schemas.microsoft.com/office/drawing/2014/main" id="{11896F3C-7624-45F3-6897-7FC357C4B0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0727" y="1203804"/>
            <a:ext cx="711050" cy="711050"/>
          </a:xfrm>
          <a:prstGeom prst="rect">
            <a:avLst/>
          </a:prstGeom>
          <a:effectLst>
            <a:outerShdw blurRad="76200" dir="18900000" sy="23000" kx="-1200000" algn="bl" rotWithShape="0">
              <a:prstClr val="black">
                <a:alpha val="20000"/>
              </a:prstClr>
            </a:outerShdw>
          </a:effectLst>
        </p:spPr>
      </p:pic>
      <p:pic>
        <p:nvPicPr>
          <p:cNvPr id="21" name="Graphic 20" descr="Stem silhouet">
            <a:extLst>
              <a:ext uri="{FF2B5EF4-FFF2-40B4-BE49-F238E27FC236}">
                <a16:creationId xmlns:a16="http://schemas.microsoft.com/office/drawing/2014/main" id="{A1A7F749-0FB6-79EA-A8AC-C8909E5125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94588" y="1542493"/>
            <a:ext cx="711050" cy="711050"/>
          </a:xfrm>
          <a:prstGeom prst="rect">
            <a:avLst/>
          </a:prstGeom>
          <a:effectLst>
            <a:outerShdw blurRad="76200" dir="18900000" sy="23000" kx="-1200000" algn="bl" rotWithShape="0">
              <a:prstClr val="black">
                <a:alpha val="20000"/>
              </a:prstClr>
            </a:outerShdw>
          </a:effectLst>
        </p:spPr>
      </p:pic>
      <p:pic>
        <p:nvPicPr>
          <p:cNvPr id="22" name="Graphic 21" descr="Winderig silhouet">
            <a:extLst>
              <a:ext uri="{FF2B5EF4-FFF2-40B4-BE49-F238E27FC236}">
                <a16:creationId xmlns:a16="http://schemas.microsoft.com/office/drawing/2014/main" id="{6586A4E4-2AB5-03F4-FCAA-FDEFA1715E1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30427" y="3731450"/>
            <a:ext cx="711050" cy="711050"/>
          </a:xfrm>
          <a:prstGeom prst="rect">
            <a:avLst/>
          </a:prstGeom>
          <a:effectLst>
            <a:outerShdw blurRad="76200" dir="18900000" sy="23000" kx="-1200000" algn="bl" rotWithShape="0">
              <a:prstClr val="black">
                <a:alpha val="20000"/>
              </a:prstClr>
            </a:outerShdw>
          </a:effectLst>
        </p:spPr>
      </p:pic>
      <p:pic>
        <p:nvPicPr>
          <p:cNvPr id="23" name="Graphic 22" descr="Weerspiegeling silhouet">
            <a:extLst>
              <a:ext uri="{FF2B5EF4-FFF2-40B4-BE49-F238E27FC236}">
                <a16:creationId xmlns:a16="http://schemas.microsoft.com/office/drawing/2014/main" id="{BA3948DB-A235-86A8-227B-47C905953C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21136" y="3938991"/>
            <a:ext cx="711050" cy="711050"/>
          </a:xfrm>
          <a:prstGeom prst="rect">
            <a:avLst/>
          </a:prstGeom>
          <a:effectLst>
            <a:outerShdw blurRad="76200" dir="18900000" sy="23000" kx="-1200000" algn="bl" rotWithShape="0">
              <a:prstClr val="black">
                <a:alpha val="20000"/>
              </a:prstClr>
            </a:outerShdw>
          </a:effectLst>
        </p:spPr>
      </p:pic>
      <p:sp>
        <p:nvSpPr>
          <p:cNvPr id="25" name="Tekstvak 24">
            <a:extLst>
              <a:ext uri="{FF2B5EF4-FFF2-40B4-BE49-F238E27FC236}">
                <a16:creationId xmlns:a16="http://schemas.microsoft.com/office/drawing/2014/main" id="{C522F4B9-3982-4E8F-330C-9B34A51A2031}"/>
              </a:ext>
            </a:extLst>
          </p:cNvPr>
          <p:cNvSpPr txBox="1"/>
          <p:nvPr/>
        </p:nvSpPr>
        <p:spPr>
          <a:xfrm>
            <a:off x="2967932" y="4933628"/>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Personalized</a:t>
            </a:r>
            <a:r>
              <a:rPr lang="nl-BE" sz="2800" b="1" dirty="0">
                <a:solidFill>
                  <a:srgbClr val="FFC000"/>
                </a:solidFill>
                <a:latin typeface="Raleway" pitchFamily="2" charset="77"/>
              </a:rPr>
              <a:t> </a:t>
            </a:r>
            <a:r>
              <a:rPr lang="nl-BE" sz="2800" b="1" dirty="0" err="1">
                <a:solidFill>
                  <a:srgbClr val="FFC000"/>
                </a:solidFill>
                <a:latin typeface="Raleway" pitchFamily="2" charset="77"/>
              </a:rPr>
              <a:t>guidance</a:t>
            </a:r>
            <a:endParaRPr lang="nl-BE" sz="2800" b="1" dirty="0">
              <a:solidFill>
                <a:srgbClr val="FFC000"/>
              </a:solidFill>
              <a:latin typeface="Raleway" pitchFamily="2" charset="77"/>
            </a:endParaRPr>
          </a:p>
        </p:txBody>
      </p:sp>
      <p:pic>
        <p:nvPicPr>
          <p:cNvPr id="9" name="Afbeelding 8" descr="Afbeelding met cirkel, aardewerk&#10;&#10;Automatisch gegenereerde beschrijving">
            <a:extLst>
              <a:ext uri="{FF2B5EF4-FFF2-40B4-BE49-F238E27FC236}">
                <a16:creationId xmlns:a16="http://schemas.microsoft.com/office/drawing/2014/main" id="{8B6A69D0-9AE3-BE2D-4098-B7C3C6F1BC3A}"/>
              </a:ext>
            </a:extLst>
          </p:cNvPr>
          <p:cNvPicPr>
            <a:picLocks noChangeAspect="1"/>
          </p:cNvPicPr>
          <p:nvPr/>
        </p:nvPicPr>
        <p:blipFill rotWithShape="1">
          <a:blip r:embed="rId16"/>
          <a:srcRect t="1551" b="1545"/>
          <a:stretch/>
        </p:blipFill>
        <p:spPr>
          <a:xfrm>
            <a:off x="11375279" y="6049323"/>
            <a:ext cx="716288" cy="694118"/>
          </a:xfrm>
          <a:prstGeom prst="rect">
            <a:avLst/>
          </a:prstGeom>
        </p:spPr>
      </p:pic>
      <p:sp>
        <p:nvSpPr>
          <p:cNvPr id="18" name="Rechthoek 17">
            <a:extLst>
              <a:ext uri="{FF2B5EF4-FFF2-40B4-BE49-F238E27FC236}">
                <a16:creationId xmlns:a16="http://schemas.microsoft.com/office/drawing/2014/main" id="{2823FE03-751A-0170-7415-E77DBA853B7A}"/>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23">
            <a:extLst>
              <a:ext uri="{FF2B5EF4-FFF2-40B4-BE49-F238E27FC236}">
                <a16:creationId xmlns:a16="http://schemas.microsoft.com/office/drawing/2014/main" id="{C6D415D1-B2B3-E4CE-270A-0B514B26C9E9}"/>
              </a:ext>
            </a:extLst>
          </p:cNvPr>
          <p:cNvSpPr/>
          <p:nvPr/>
        </p:nvSpPr>
        <p:spPr>
          <a:xfrm>
            <a:off x="0" y="321348"/>
            <a:ext cx="1604513"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err="1">
                <a:solidFill>
                  <a:schemeClr val="bg1"/>
                </a:solidFill>
                <a:latin typeface="Raleway" pitchFamily="2" charset="77"/>
              </a:rPr>
              <a:t>Innovation</a:t>
            </a:r>
            <a:endParaRPr lang="nl-BE" dirty="0">
              <a:latin typeface="Raleway" pitchFamily="2" charset="77"/>
            </a:endParaRPr>
          </a:p>
        </p:txBody>
      </p:sp>
      <p:sp>
        <p:nvSpPr>
          <p:cNvPr id="6" name="Tekstvak 5">
            <a:extLst>
              <a:ext uri="{FF2B5EF4-FFF2-40B4-BE49-F238E27FC236}">
                <a16:creationId xmlns:a16="http://schemas.microsoft.com/office/drawing/2014/main" id="{422D246A-F225-A838-FDE3-C25950F2A4B3}"/>
              </a:ext>
            </a:extLst>
          </p:cNvPr>
          <p:cNvSpPr txBox="1"/>
          <p:nvPr/>
        </p:nvSpPr>
        <p:spPr>
          <a:xfrm>
            <a:off x="1118794" y="5562173"/>
            <a:ext cx="9973991" cy="954107"/>
          </a:xfrm>
          <a:prstGeom prst="rect">
            <a:avLst/>
          </a:prstGeom>
          <a:noFill/>
        </p:spPr>
        <p:txBody>
          <a:bodyPr wrap="square">
            <a:spAutoFit/>
          </a:bodyPr>
          <a:lstStyle/>
          <a:p>
            <a:pPr algn="ctr"/>
            <a:r>
              <a:rPr lang="nl-BE" sz="2800" b="1" dirty="0">
                <a:latin typeface="Raleway" pitchFamily="2" charset="77"/>
              </a:rPr>
              <a:t>Virtual </a:t>
            </a:r>
            <a:r>
              <a:rPr lang="nl-BE" sz="2800" b="1" dirty="0" err="1">
                <a:latin typeface="Raleway" pitchFamily="2" charset="77"/>
              </a:rPr>
              <a:t>testing</a:t>
            </a:r>
            <a:endParaRPr lang="nl-BE" sz="2800" b="1" dirty="0">
              <a:latin typeface="Raleway" pitchFamily="2" charset="77"/>
            </a:endParaRPr>
          </a:p>
          <a:p>
            <a:pPr algn="ctr"/>
            <a:r>
              <a:rPr lang="nl-BE" sz="2800" b="1" dirty="0" err="1">
                <a:latin typeface="Raleway" pitchFamily="2" charset="77"/>
              </a:rPr>
              <a:t>Available</a:t>
            </a:r>
            <a:r>
              <a:rPr lang="nl-BE" sz="2800" b="1" dirty="0">
                <a:latin typeface="Raleway" pitchFamily="2" charset="77"/>
              </a:rPr>
              <a:t>/</a:t>
            </a:r>
            <a:r>
              <a:rPr lang="nl-BE" sz="2800" b="1" dirty="0" err="1">
                <a:latin typeface="Raleway" pitchFamily="2" charset="77"/>
              </a:rPr>
              <a:t>Affordable</a:t>
            </a:r>
            <a:r>
              <a:rPr lang="nl-BE" sz="2800" b="1" dirty="0">
                <a:latin typeface="Raleway" pitchFamily="2" charset="77"/>
              </a:rPr>
              <a:t>/</a:t>
            </a:r>
            <a:r>
              <a:rPr lang="nl-BE" sz="2800" b="1" dirty="0" err="1">
                <a:latin typeface="Raleway" pitchFamily="2" charset="77"/>
              </a:rPr>
              <a:t>Accessible</a:t>
            </a:r>
            <a:endParaRPr lang="nl-BE" sz="2800" dirty="0"/>
          </a:p>
        </p:txBody>
      </p:sp>
      <p:pic>
        <p:nvPicPr>
          <p:cNvPr id="26" name="Audio 25">
            <a:hlinkClick r:id="" action="ppaction://media"/>
            <a:extLst>
              <a:ext uri="{FF2B5EF4-FFF2-40B4-BE49-F238E27FC236}">
                <a16:creationId xmlns:a16="http://schemas.microsoft.com/office/drawing/2014/main" id="{3A6A8893-99C6-4343-D495-E14CB6E0EAED}"/>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00978981"/>
      </p:ext>
    </p:extLst>
  </p:cSld>
  <p:clrMapOvr>
    <a:masterClrMapping/>
  </p:clrMapOvr>
  <mc:AlternateContent xmlns:mc="http://schemas.openxmlformats.org/markup-compatibility/2006" xmlns:p14="http://schemas.microsoft.com/office/powerpoint/2010/main">
    <mc:Choice Requires="p14">
      <p:transition spd="slow" p14:dur="2000" advTm="36138"/>
    </mc:Choice>
    <mc:Fallback xmlns="">
      <p:transition spd="slow" advTm="3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96C6A0F-9F36-F3AE-93F5-9A517B2C5353}"/>
              </a:ext>
            </a:extLst>
          </p:cNvPr>
          <p:cNvSpPr>
            <a:spLocks noGrp="1"/>
          </p:cNvSpPr>
          <p:nvPr>
            <p:ph type="sldNum" sz="quarter" idx="12"/>
          </p:nvPr>
        </p:nvSpPr>
        <p:spPr/>
        <p:txBody>
          <a:bodyPr/>
          <a:lstStyle/>
          <a:p>
            <a:fld id="{B9CC77BE-9C31-E44C-BB9E-EE1BF888A0FF}" type="slidenum">
              <a:rPr lang="nl-BE" smtClean="0"/>
              <a:pPr/>
              <a:t>23</a:t>
            </a:fld>
            <a:endParaRPr lang="nl-BE" dirty="0"/>
          </a:p>
        </p:txBody>
      </p:sp>
      <p:sp>
        <p:nvSpPr>
          <p:cNvPr id="3" name="Rechthoek 2">
            <a:extLst>
              <a:ext uri="{FF2B5EF4-FFF2-40B4-BE49-F238E27FC236}">
                <a16:creationId xmlns:a16="http://schemas.microsoft.com/office/drawing/2014/main" id="{F295807B-777C-5922-5CE3-B8D95C61CFC5}"/>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descr="Afbeelding met cirkel, aardewerk&#10;&#10;Automatisch gegenereerde beschrijving">
            <a:extLst>
              <a:ext uri="{FF2B5EF4-FFF2-40B4-BE49-F238E27FC236}">
                <a16:creationId xmlns:a16="http://schemas.microsoft.com/office/drawing/2014/main" id="{8D5D30DF-D98F-5532-8A60-2098E04E9A51}"/>
              </a:ext>
            </a:extLst>
          </p:cNvPr>
          <p:cNvPicPr>
            <a:picLocks noChangeAspect="1"/>
          </p:cNvPicPr>
          <p:nvPr/>
        </p:nvPicPr>
        <p:blipFill rotWithShape="1">
          <a:blip r:embed="rId5"/>
          <a:srcRect t="1551" b="1545"/>
          <a:stretch/>
        </p:blipFill>
        <p:spPr>
          <a:xfrm>
            <a:off x="11375279" y="6049323"/>
            <a:ext cx="716288" cy="694118"/>
          </a:xfrm>
          <a:prstGeom prst="rect">
            <a:avLst/>
          </a:prstGeom>
        </p:spPr>
      </p:pic>
      <p:pic>
        <p:nvPicPr>
          <p:cNvPr id="6" name="Afbeelding 5">
            <a:extLst>
              <a:ext uri="{FF2B5EF4-FFF2-40B4-BE49-F238E27FC236}">
                <a16:creationId xmlns:a16="http://schemas.microsoft.com/office/drawing/2014/main" id="{625F3E58-963A-DAB3-D243-615152DED3D3}"/>
              </a:ext>
            </a:extLst>
          </p:cNvPr>
          <p:cNvPicPr>
            <a:picLocks noChangeAspect="1"/>
          </p:cNvPicPr>
          <p:nvPr/>
        </p:nvPicPr>
        <p:blipFill rotWithShape="1">
          <a:blip r:embed="rId6"/>
          <a:srcRect t="1787" b="5092"/>
          <a:stretch/>
        </p:blipFill>
        <p:spPr>
          <a:xfrm>
            <a:off x="1180465" y="1859602"/>
            <a:ext cx="10276702" cy="4301349"/>
          </a:xfrm>
          <a:prstGeom prst="rect">
            <a:avLst/>
          </a:prstGeom>
        </p:spPr>
      </p:pic>
      <p:sp>
        <p:nvSpPr>
          <p:cNvPr id="9" name="Tijdelijke aanduiding voor tekst 8">
            <a:extLst>
              <a:ext uri="{FF2B5EF4-FFF2-40B4-BE49-F238E27FC236}">
                <a16:creationId xmlns:a16="http://schemas.microsoft.com/office/drawing/2014/main" id="{611BDA88-A804-4893-596F-CD7028A18868}"/>
              </a:ext>
            </a:extLst>
          </p:cNvPr>
          <p:cNvSpPr txBox="1">
            <a:spLocks/>
          </p:cNvSpPr>
          <p:nvPr/>
        </p:nvSpPr>
        <p:spPr>
          <a:xfrm>
            <a:off x="1180465" y="168302"/>
            <a:ext cx="11011534"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Towards</a:t>
            </a:r>
            <a:r>
              <a:rPr lang="nl-BE" sz="4300" b="1" dirty="0">
                <a:solidFill>
                  <a:srgbClr val="51C0CF"/>
                </a:solidFill>
                <a:latin typeface="Raleway" pitchFamily="2" charset="77"/>
              </a:rPr>
              <a:t> a </a:t>
            </a:r>
            <a:r>
              <a:rPr lang="nl-BE" sz="4300" b="1" dirty="0" err="1">
                <a:solidFill>
                  <a:srgbClr val="51C0CF"/>
                </a:solidFill>
                <a:latin typeface="Raleway" pitchFamily="2" charset="77"/>
              </a:rPr>
              <a:t>preliminary</a:t>
            </a:r>
            <a:r>
              <a:rPr lang="nl-BE" sz="4300" b="1" dirty="0">
                <a:solidFill>
                  <a:srgbClr val="51C0CF"/>
                </a:solidFill>
                <a:latin typeface="Raleway" pitchFamily="2" charset="77"/>
              </a:rPr>
              <a:t> </a:t>
            </a:r>
            <a:r>
              <a:rPr lang="nl-BE" sz="4300" b="1" dirty="0" err="1">
                <a:solidFill>
                  <a:srgbClr val="51C0CF"/>
                </a:solidFill>
                <a:latin typeface="Raleway" pitchFamily="2" charset="77"/>
              </a:rPr>
              <a:t>clinical</a:t>
            </a:r>
            <a:r>
              <a:rPr lang="nl-BE" sz="4300" b="1" dirty="0">
                <a:solidFill>
                  <a:srgbClr val="51C0CF"/>
                </a:solidFill>
                <a:latin typeface="Raleway" pitchFamily="2" charset="77"/>
              </a:rPr>
              <a:t> protocol, </a:t>
            </a:r>
            <a:r>
              <a:rPr lang="nl-BE" sz="4300" b="1" dirty="0" err="1">
                <a:solidFill>
                  <a:srgbClr val="51C0CF"/>
                </a:solidFill>
                <a:latin typeface="Raleway" pitchFamily="2" charset="77"/>
              </a:rPr>
              <a:t>suggested</a:t>
            </a:r>
            <a:r>
              <a:rPr lang="nl-BE" sz="4300" b="1" dirty="0">
                <a:solidFill>
                  <a:srgbClr val="51C0CF"/>
                </a:solidFill>
                <a:latin typeface="Raleway" pitchFamily="2" charset="77"/>
              </a:rPr>
              <a:t> </a:t>
            </a:r>
            <a:r>
              <a:rPr lang="nl-BE" sz="4300" b="1" dirty="0" err="1">
                <a:solidFill>
                  <a:srgbClr val="51C0CF"/>
                </a:solidFill>
                <a:latin typeface="Raleway" pitchFamily="2" charset="77"/>
              </a:rPr>
              <a:t>by</a:t>
            </a:r>
            <a:r>
              <a:rPr lang="nl-BE" sz="4300" b="1" dirty="0">
                <a:solidFill>
                  <a:srgbClr val="51C0CF"/>
                </a:solidFill>
                <a:latin typeface="Raleway" pitchFamily="2" charset="77"/>
              </a:rPr>
              <a:t> </a:t>
            </a:r>
            <a:r>
              <a:rPr lang="nl-BE" sz="4300" b="1" dirty="0" err="1">
                <a:solidFill>
                  <a:srgbClr val="51C0CF"/>
                </a:solidFill>
                <a:latin typeface="Raleway" pitchFamily="2" charset="77"/>
              </a:rPr>
              <a:t>the</a:t>
            </a:r>
            <a:r>
              <a:rPr lang="nl-BE" sz="4300" b="1" dirty="0">
                <a:solidFill>
                  <a:srgbClr val="51C0CF"/>
                </a:solidFill>
                <a:latin typeface="Raleway" pitchFamily="2" charset="77"/>
              </a:rPr>
              <a:t> UEP BMC</a:t>
            </a:r>
          </a:p>
        </p:txBody>
      </p:sp>
      <p:sp>
        <p:nvSpPr>
          <p:cNvPr id="10" name="Rechthoek 9">
            <a:extLst>
              <a:ext uri="{FF2B5EF4-FFF2-40B4-BE49-F238E27FC236}">
                <a16:creationId xmlns:a16="http://schemas.microsoft.com/office/drawing/2014/main" id="{594395D2-EDFF-D4A1-D30A-5FA10A4AC2A0}"/>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How</a:t>
            </a:r>
            <a:endParaRPr lang="nl-BE" dirty="0">
              <a:latin typeface="Raleway" pitchFamily="2" charset="77"/>
            </a:endParaRPr>
          </a:p>
        </p:txBody>
      </p:sp>
      <p:pic>
        <p:nvPicPr>
          <p:cNvPr id="7" name="Audio 6">
            <a:hlinkClick r:id="" action="ppaction://media"/>
            <a:extLst>
              <a:ext uri="{FF2B5EF4-FFF2-40B4-BE49-F238E27FC236}">
                <a16:creationId xmlns:a16="http://schemas.microsoft.com/office/drawing/2014/main" id="{0F719AA4-8553-3322-ED7F-4537DB6FC78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42357149"/>
      </p:ext>
    </p:extLst>
  </p:cSld>
  <p:clrMapOvr>
    <a:masterClrMapping/>
  </p:clrMapOvr>
  <mc:AlternateContent xmlns:mc="http://schemas.openxmlformats.org/markup-compatibility/2006" xmlns:p14="http://schemas.microsoft.com/office/powerpoint/2010/main">
    <mc:Choice Requires="p14">
      <p:transition spd="slow" p14:dur="2000" advTm="22094"/>
    </mc:Choice>
    <mc:Fallback xmlns="">
      <p:transition spd="slow" advTm="2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96C6A0F-9F36-F3AE-93F5-9A517B2C5353}"/>
              </a:ext>
            </a:extLst>
          </p:cNvPr>
          <p:cNvSpPr>
            <a:spLocks noGrp="1"/>
          </p:cNvSpPr>
          <p:nvPr>
            <p:ph type="sldNum" sz="quarter" idx="12"/>
          </p:nvPr>
        </p:nvSpPr>
        <p:spPr/>
        <p:txBody>
          <a:bodyPr/>
          <a:lstStyle/>
          <a:p>
            <a:fld id="{B9CC77BE-9C31-E44C-BB9E-EE1BF888A0FF}" type="slidenum">
              <a:rPr lang="nl-BE" smtClean="0"/>
              <a:pPr/>
              <a:t>24</a:t>
            </a:fld>
            <a:endParaRPr lang="nl-BE" dirty="0"/>
          </a:p>
        </p:txBody>
      </p:sp>
      <p:sp>
        <p:nvSpPr>
          <p:cNvPr id="3" name="Rechthoek 2">
            <a:extLst>
              <a:ext uri="{FF2B5EF4-FFF2-40B4-BE49-F238E27FC236}">
                <a16:creationId xmlns:a16="http://schemas.microsoft.com/office/drawing/2014/main" id="{F295807B-777C-5922-5CE3-B8D95C61CFC5}"/>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descr="Afbeelding met cirkel, aardewerk&#10;&#10;Automatisch gegenereerde beschrijving">
            <a:extLst>
              <a:ext uri="{FF2B5EF4-FFF2-40B4-BE49-F238E27FC236}">
                <a16:creationId xmlns:a16="http://schemas.microsoft.com/office/drawing/2014/main" id="{8D5D30DF-D98F-5532-8A60-2098E04E9A51}"/>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9" name="Tijdelijke aanduiding voor tekst 8">
            <a:extLst>
              <a:ext uri="{FF2B5EF4-FFF2-40B4-BE49-F238E27FC236}">
                <a16:creationId xmlns:a16="http://schemas.microsoft.com/office/drawing/2014/main" id="{611BDA88-A804-4893-596F-CD7028A18868}"/>
              </a:ext>
            </a:extLst>
          </p:cNvPr>
          <p:cNvSpPr txBox="1">
            <a:spLocks/>
          </p:cNvSpPr>
          <p:nvPr/>
        </p:nvSpPr>
        <p:spPr>
          <a:xfrm>
            <a:off x="1465385" y="168302"/>
            <a:ext cx="10726614"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Towards</a:t>
            </a:r>
            <a:r>
              <a:rPr lang="nl-BE" sz="4300" b="1" dirty="0">
                <a:solidFill>
                  <a:srgbClr val="51C0CF"/>
                </a:solidFill>
                <a:latin typeface="Raleway" pitchFamily="2" charset="77"/>
              </a:rPr>
              <a:t> a </a:t>
            </a:r>
            <a:r>
              <a:rPr lang="nl-BE" sz="4300" b="1" dirty="0" err="1">
                <a:solidFill>
                  <a:srgbClr val="51C0CF"/>
                </a:solidFill>
                <a:latin typeface="Raleway" pitchFamily="2" charset="77"/>
              </a:rPr>
              <a:t>preliminary</a:t>
            </a:r>
            <a:r>
              <a:rPr lang="nl-BE" sz="4300" b="1" dirty="0">
                <a:solidFill>
                  <a:srgbClr val="51C0CF"/>
                </a:solidFill>
                <a:latin typeface="Raleway" pitchFamily="2" charset="77"/>
              </a:rPr>
              <a:t> </a:t>
            </a:r>
            <a:r>
              <a:rPr lang="nl-BE" sz="4300" b="1" dirty="0" err="1">
                <a:solidFill>
                  <a:srgbClr val="51C0CF"/>
                </a:solidFill>
                <a:latin typeface="Raleway" pitchFamily="2" charset="77"/>
              </a:rPr>
              <a:t>clinical</a:t>
            </a:r>
            <a:r>
              <a:rPr lang="nl-BE" sz="4300" b="1" dirty="0">
                <a:solidFill>
                  <a:srgbClr val="51C0CF"/>
                </a:solidFill>
                <a:latin typeface="Raleway" pitchFamily="2" charset="77"/>
              </a:rPr>
              <a:t> protocol, </a:t>
            </a:r>
            <a:r>
              <a:rPr lang="nl-BE" sz="4300" b="1" dirty="0" err="1">
                <a:solidFill>
                  <a:srgbClr val="51C0CF"/>
                </a:solidFill>
                <a:latin typeface="Raleway" pitchFamily="2" charset="77"/>
              </a:rPr>
              <a:t>suggested</a:t>
            </a:r>
            <a:r>
              <a:rPr lang="nl-BE" sz="4300" b="1" dirty="0">
                <a:solidFill>
                  <a:srgbClr val="51C0CF"/>
                </a:solidFill>
                <a:latin typeface="Raleway" pitchFamily="2" charset="77"/>
              </a:rPr>
              <a:t> </a:t>
            </a:r>
            <a:r>
              <a:rPr lang="nl-BE" sz="4300" b="1" dirty="0" err="1">
                <a:solidFill>
                  <a:srgbClr val="51C0CF"/>
                </a:solidFill>
                <a:latin typeface="Raleway" pitchFamily="2" charset="77"/>
              </a:rPr>
              <a:t>by</a:t>
            </a:r>
            <a:r>
              <a:rPr lang="nl-BE" sz="4300" b="1" dirty="0">
                <a:solidFill>
                  <a:srgbClr val="51C0CF"/>
                </a:solidFill>
                <a:latin typeface="Raleway" pitchFamily="2" charset="77"/>
              </a:rPr>
              <a:t> </a:t>
            </a:r>
            <a:r>
              <a:rPr lang="nl-BE" sz="4300" b="1" dirty="0" err="1">
                <a:solidFill>
                  <a:srgbClr val="51C0CF"/>
                </a:solidFill>
                <a:latin typeface="Raleway" pitchFamily="2" charset="77"/>
              </a:rPr>
              <a:t>the</a:t>
            </a:r>
            <a:r>
              <a:rPr lang="nl-BE" sz="4300" b="1" dirty="0">
                <a:solidFill>
                  <a:srgbClr val="51C0CF"/>
                </a:solidFill>
                <a:latin typeface="Raleway" pitchFamily="2" charset="77"/>
              </a:rPr>
              <a:t> UEP BMC</a:t>
            </a:r>
          </a:p>
        </p:txBody>
      </p:sp>
      <p:pic>
        <p:nvPicPr>
          <p:cNvPr id="10" name="Afbeelding 9">
            <a:extLst>
              <a:ext uri="{FF2B5EF4-FFF2-40B4-BE49-F238E27FC236}">
                <a16:creationId xmlns:a16="http://schemas.microsoft.com/office/drawing/2014/main" id="{385DA429-3B72-952F-98E9-8634378A7DAF}"/>
              </a:ext>
            </a:extLst>
          </p:cNvPr>
          <p:cNvPicPr>
            <a:picLocks noChangeAspect="1"/>
          </p:cNvPicPr>
          <p:nvPr/>
        </p:nvPicPr>
        <p:blipFill>
          <a:blip r:embed="rId6"/>
          <a:stretch>
            <a:fillRect/>
          </a:stretch>
        </p:blipFill>
        <p:spPr>
          <a:xfrm>
            <a:off x="2090178" y="1806732"/>
            <a:ext cx="8011643" cy="4772691"/>
          </a:xfrm>
          <a:prstGeom prst="rect">
            <a:avLst/>
          </a:prstGeom>
        </p:spPr>
      </p:pic>
      <p:sp>
        <p:nvSpPr>
          <p:cNvPr id="11" name="Rechthoek 10">
            <a:extLst>
              <a:ext uri="{FF2B5EF4-FFF2-40B4-BE49-F238E27FC236}">
                <a16:creationId xmlns:a16="http://schemas.microsoft.com/office/drawing/2014/main" id="{A6B4D81C-E39B-FBE5-0308-FBFFFEE6A7CF}"/>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How</a:t>
            </a:r>
            <a:endParaRPr lang="nl-BE" dirty="0">
              <a:latin typeface="Raleway" pitchFamily="2" charset="77"/>
            </a:endParaRPr>
          </a:p>
        </p:txBody>
      </p:sp>
      <p:pic>
        <p:nvPicPr>
          <p:cNvPr id="6" name="Audio 5">
            <a:hlinkClick r:id="" action="ppaction://media"/>
            <a:extLst>
              <a:ext uri="{FF2B5EF4-FFF2-40B4-BE49-F238E27FC236}">
                <a16:creationId xmlns:a16="http://schemas.microsoft.com/office/drawing/2014/main" id="{F48B89D9-6C86-CFB6-0307-67704DDCCBF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69925044"/>
      </p:ext>
    </p:extLst>
  </p:cSld>
  <p:clrMapOvr>
    <a:masterClrMapping/>
  </p:clrMapOvr>
  <mc:AlternateContent xmlns:mc="http://schemas.openxmlformats.org/markup-compatibility/2006" xmlns:p14="http://schemas.microsoft.com/office/powerpoint/2010/main">
    <mc:Choice Requires="p14">
      <p:transition spd="slow" p14:dur="2000" advTm="44057"/>
    </mc:Choice>
    <mc:Fallback xmlns="">
      <p:transition spd="slow" advTm="4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25</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Conclusions</a:t>
            </a:r>
            <a:r>
              <a:rPr lang="nl-BE" sz="4300" b="1" dirty="0">
                <a:solidFill>
                  <a:srgbClr val="51C0CF"/>
                </a:solidFill>
                <a:latin typeface="Raleway" pitchFamily="2" charset="77"/>
              </a:rPr>
              <a:t> </a:t>
            </a: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975448"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err="1">
                <a:solidFill>
                  <a:schemeClr val="bg1"/>
                </a:solidFill>
                <a:latin typeface="Raleway" pitchFamily="2" charset="77"/>
              </a:rPr>
              <a:t>Conclusions</a:t>
            </a:r>
            <a:endParaRPr lang="nl-BE" dirty="0">
              <a:latin typeface="Raleway" pitchFamily="2" charset="77"/>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6" name="Tekstvak 5">
            <a:extLst>
              <a:ext uri="{FF2B5EF4-FFF2-40B4-BE49-F238E27FC236}">
                <a16:creationId xmlns:a16="http://schemas.microsoft.com/office/drawing/2014/main" id="{B635DBD9-4FB9-4FC2-E30C-41E2554A038A}"/>
              </a:ext>
            </a:extLst>
          </p:cNvPr>
          <p:cNvSpPr txBox="1"/>
          <p:nvPr/>
        </p:nvSpPr>
        <p:spPr>
          <a:xfrm>
            <a:off x="1664898" y="1326866"/>
            <a:ext cx="9540815" cy="4801314"/>
          </a:xfrm>
          <a:prstGeom prst="rect">
            <a:avLst/>
          </a:prstGeom>
          <a:noFill/>
        </p:spPr>
        <p:txBody>
          <a:bodyPr wrap="square" rtlCol="0">
            <a:spAutoFit/>
          </a:bodyPr>
          <a:lstStyle/>
          <a:p>
            <a:pPr algn="ctr"/>
            <a:r>
              <a:rPr lang="en-US" b="1" dirty="0"/>
              <a:t>Voice is different from speech and language</a:t>
            </a:r>
          </a:p>
          <a:p>
            <a:pPr algn="ctr"/>
            <a:endParaRPr lang="en-US" b="1" dirty="0"/>
          </a:p>
          <a:p>
            <a:pPr algn="ctr"/>
            <a:r>
              <a:rPr lang="en-US" b="1" dirty="0"/>
              <a:t>Voice is multidimensional</a:t>
            </a:r>
          </a:p>
          <a:p>
            <a:pPr algn="ctr"/>
            <a:endParaRPr lang="en-US" b="1" dirty="0"/>
          </a:p>
          <a:p>
            <a:pPr algn="ctr"/>
            <a:r>
              <a:rPr lang="en-US" b="1" dirty="0"/>
              <a:t>Glottal closure is vitally important</a:t>
            </a:r>
          </a:p>
          <a:p>
            <a:pPr algn="ctr"/>
            <a:endParaRPr lang="en-US" b="1" dirty="0"/>
          </a:p>
          <a:p>
            <a:pPr algn="ctr"/>
            <a:r>
              <a:rPr lang="en-US" b="1" dirty="0"/>
              <a:t>Determining a BM should be simple and straightforward, affordable, largely accessible and</a:t>
            </a:r>
          </a:p>
          <a:p>
            <a:pPr algn="ctr"/>
            <a:r>
              <a:rPr lang="en-US" b="1" dirty="0"/>
              <a:t>available</a:t>
            </a:r>
          </a:p>
          <a:p>
            <a:pPr algn="ctr"/>
            <a:endParaRPr lang="nl-BE" b="1" dirty="0"/>
          </a:p>
          <a:p>
            <a:pPr algn="ctr"/>
            <a:r>
              <a:rPr lang="en-US" b="1" dirty="0"/>
              <a:t>Presumably AI is needed to determine the weight of the different dimensions and to obtain an accurate BM</a:t>
            </a:r>
          </a:p>
          <a:p>
            <a:pPr algn="ctr"/>
            <a:endParaRPr lang="nl-BE" b="1" dirty="0"/>
          </a:p>
          <a:p>
            <a:r>
              <a:rPr lang="en-US" b="1" dirty="0"/>
              <a:t>The committee decided to work on defining (and ultimately testing) biomarkers that reveal glottal function. And as the three most important and relevant functions of the glottis are to facilitate ventilation, to provide phonation and to protect the airways, the focus primarily lies on the glottal closure. Good glottal closure is not only necessary for a good voice, but also to prevent aspiration.</a:t>
            </a:r>
          </a:p>
          <a:p>
            <a:endParaRPr lang="nl-BE" dirty="0"/>
          </a:p>
        </p:txBody>
      </p:sp>
      <p:pic>
        <p:nvPicPr>
          <p:cNvPr id="7" name="Audio 6">
            <a:hlinkClick r:id="" action="ppaction://media"/>
            <a:extLst>
              <a:ext uri="{FF2B5EF4-FFF2-40B4-BE49-F238E27FC236}">
                <a16:creationId xmlns:a16="http://schemas.microsoft.com/office/drawing/2014/main" id="{C609902B-ADC6-2F9E-46C9-D59213B28F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54552617"/>
      </p:ext>
    </p:extLst>
  </p:cSld>
  <p:clrMapOvr>
    <a:masterClrMapping/>
  </p:clrMapOvr>
  <mc:AlternateContent xmlns:mc="http://schemas.openxmlformats.org/markup-compatibility/2006" xmlns:p14="http://schemas.microsoft.com/office/powerpoint/2010/main">
    <mc:Choice Requires="p14">
      <p:transition spd="slow" p14:dur="2000" advTm="78875"/>
    </mc:Choice>
    <mc:Fallback xmlns="">
      <p:transition spd="slow" advTm="7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26</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Invitation</a:t>
            </a:r>
            <a:endParaRPr lang="nl-BE" sz="4300" b="1" dirty="0">
              <a:solidFill>
                <a:srgbClr val="51C0CF"/>
              </a:solidFill>
              <a:latin typeface="Raleway" pitchFamily="2" charset="77"/>
            </a:endParaRP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975448"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err="1">
                <a:solidFill>
                  <a:schemeClr val="bg1"/>
                </a:solidFill>
                <a:latin typeface="Raleway" pitchFamily="2" charset="77"/>
              </a:rPr>
              <a:t>Conclusions</a:t>
            </a:r>
            <a:endParaRPr lang="nl-BE" dirty="0">
              <a:latin typeface="Raleway" pitchFamily="2" charset="77"/>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6" name="Tekstvak 5">
            <a:extLst>
              <a:ext uri="{FF2B5EF4-FFF2-40B4-BE49-F238E27FC236}">
                <a16:creationId xmlns:a16="http://schemas.microsoft.com/office/drawing/2014/main" id="{B635DBD9-4FB9-4FC2-E30C-41E2554A038A}"/>
              </a:ext>
            </a:extLst>
          </p:cNvPr>
          <p:cNvSpPr txBox="1"/>
          <p:nvPr/>
        </p:nvSpPr>
        <p:spPr>
          <a:xfrm>
            <a:off x="2955984" y="1640633"/>
            <a:ext cx="6970143" cy="2031325"/>
          </a:xfrm>
          <a:prstGeom prst="rect">
            <a:avLst/>
          </a:prstGeom>
          <a:noFill/>
        </p:spPr>
        <p:txBody>
          <a:bodyPr wrap="square" rtlCol="0">
            <a:spAutoFit/>
          </a:bodyPr>
          <a:lstStyle/>
          <a:p>
            <a:pPr algn="ctr"/>
            <a:r>
              <a:rPr lang="nl-BE" b="1" dirty="0" err="1"/>
              <a:t>Reflections</a:t>
            </a:r>
            <a:r>
              <a:rPr lang="nl-BE" b="1" dirty="0"/>
              <a:t> on </a:t>
            </a:r>
            <a:r>
              <a:rPr lang="nl-BE" b="1" dirty="0" err="1"/>
              <a:t>the</a:t>
            </a:r>
            <a:r>
              <a:rPr lang="nl-BE" b="1" dirty="0"/>
              <a:t> </a:t>
            </a:r>
            <a:r>
              <a:rPr lang="nl-BE" b="1" dirty="0" err="1"/>
              <a:t>suggested</a:t>
            </a:r>
            <a:r>
              <a:rPr lang="nl-BE" b="1" dirty="0"/>
              <a:t> protocol?</a:t>
            </a:r>
          </a:p>
          <a:p>
            <a:pPr algn="ctr"/>
            <a:endParaRPr lang="nl-BE" b="1" dirty="0"/>
          </a:p>
          <a:p>
            <a:pPr algn="ctr"/>
            <a:r>
              <a:rPr lang="nl-BE" b="1" dirty="0" err="1"/>
              <a:t>Volunteers</a:t>
            </a:r>
            <a:r>
              <a:rPr lang="nl-BE" b="1" dirty="0"/>
              <a:t> </a:t>
            </a:r>
            <a:r>
              <a:rPr lang="nl-BE" b="1" dirty="0" err="1"/>
              <a:t>with</a:t>
            </a:r>
            <a:r>
              <a:rPr lang="nl-BE" b="1" dirty="0"/>
              <a:t> access </a:t>
            </a:r>
            <a:r>
              <a:rPr lang="nl-BE" b="1" dirty="0" err="1"/>
              <a:t>to</a:t>
            </a:r>
            <a:r>
              <a:rPr lang="nl-BE" b="1" dirty="0"/>
              <a:t> NDD/</a:t>
            </a:r>
            <a:r>
              <a:rPr lang="nl-BE" b="1" dirty="0" err="1"/>
              <a:t>parkinson’s</a:t>
            </a:r>
            <a:r>
              <a:rPr lang="nl-BE" b="1" dirty="0"/>
              <a:t> </a:t>
            </a:r>
            <a:r>
              <a:rPr lang="nl-BE" b="1" dirty="0" err="1"/>
              <a:t>disease</a:t>
            </a:r>
            <a:r>
              <a:rPr lang="nl-BE" b="1" dirty="0"/>
              <a:t> </a:t>
            </a:r>
            <a:r>
              <a:rPr lang="nl-BE" b="1" dirty="0" err="1"/>
              <a:t>to</a:t>
            </a:r>
            <a:r>
              <a:rPr lang="nl-BE" b="1" dirty="0"/>
              <a:t> </a:t>
            </a:r>
            <a:r>
              <a:rPr lang="nl-BE" b="1" dirty="0" err="1"/>
              <a:t>participate</a:t>
            </a:r>
            <a:r>
              <a:rPr lang="nl-BE" b="1" dirty="0"/>
              <a:t> in a </a:t>
            </a:r>
            <a:r>
              <a:rPr lang="nl-BE" b="1" dirty="0" err="1"/>
              <a:t>clinical</a:t>
            </a:r>
            <a:r>
              <a:rPr lang="nl-BE" b="1" dirty="0"/>
              <a:t> trial?</a:t>
            </a:r>
          </a:p>
          <a:p>
            <a:pPr algn="ctr"/>
            <a:endParaRPr lang="nl-BE" b="1" dirty="0"/>
          </a:p>
          <a:p>
            <a:pPr algn="ctr"/>
            <a:r>
              <a:rPr lang="nl-BE" b="1" dirty="0"/>
              <a:t>New members </a:t>
            </a:r>
            <a:r>
              <a:rPr lang="nl-BE" b="1" dirty="0" err="1"/>
              <a:t>for</a:t>
            </a:r>
            <a:r>
              <a:rPr lang="nl-BE" b="1" dirty="0"/>
              <a:t> </a:t>
            </a:r>
            <a:r>
              <a:rPr lang="nl-BE" b="1" dirty="0" err="1"/>
              <a:t>the</a:t>
            </a:r>
            <a:r>
              <a:rPr lang="nl-BE" b="1" dirty="0"/>
              <a:t> UEP BMC?</a:t>
            </a:r>
          </a:p>
          <a:p>
            <a:endParaRPr lang="nl-BE" dirty="0"/>
          </a:p>
        </p:txBody>
      </p:sp>
      <p:pic>
        <p:nvPicPr>
          <p:cNvPr id="7" name="Audio 6">
            <a:hlinkClick r:id="" action="ppaction://media"/>
            <a:extLst>
              <a:ext uri="{FF2B5EF4-FFF2-40B4-BE49-F238E27FC236}">
                <a16:creationId xmlns:a16="http://schemas.microsoft.com/office/drawing/2014/main" id="{1225BE2D-9085-F063-102F-07B0E7551E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939764945"/>
      </p:ext>
    </p:extLst>
  </p:cSld>
  <p:clrMapOvr>
    <a:masterClrMapping/>
  </p:clrMapOvr>
  <mc:AlternateContent xmlns:mc="http://schemas.openxmlformats.org/markup-compatibility/2006" xmlns:p14="http://schemas.microsoft.com/office/powerpoint/2010/main">
    <mc:Choice Requires="p14">
      <p:transition spd="slow" p14:dur="2000" advTm="32982"/>
    </mc:Choice>
    <mc:Fallback xmlns="">
      <p:transition spd="slow"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27</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Invitation</a:t>
            </a:r>
            <a:endParaRPr lang="nl-BE" sz="4300" b="1" dirty="0">
              <a:solidFill>
                <a:srgbClr val="51C0CF"/>
              </a:solidFill>
              <a:latin typeface="Raleway" pitchFamily="2" charset="77"/>
            </a:endParaRP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975448"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err="1">
                <a:solidFill>
                  <a:schemeClr val="bg1"/>
                </a:solidFill>
                <a:latin typeface="Raleway" pitchFamily="2" charset="77"/>
              </a:rPr>
              <a:t>Conclusions</a:t>
            </a:r>
            <a:endParaRPr lang="nl-BE" dirty="0">
              <a:latin typeface="Raleway" pitchFamily="2" charset="77"/>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sp>
        <p:nvSpPr>
          <p:cNvPr id="6" name="Tekstvak 5">
            <a:extLst>
              <a:ext uri="{FF2B5EF4-FFF2-40B4-BE49-F238E27FC236}">
                <a16:creationId xmlns:a16="http://schemas.microsoft.com/office/drawing/2014/main" id="{B635DBD9-4FB9-4FC2-E30C-41E2554A038A}"/>
              </a:ext>
            </a:extLst>
          </p:cNvPr>
          <p:cNvSpPr txBox="1"/>
          <p:nvPr/>
        </p:nvSpPr>
        <p:spPr>
          <a:xfrm>
            <a:off x="2955984" y="1640633"/>
            <a:ext cx="6970143" cy="2031325"/>
          </a:xfrm>
          <a:prstGeom prst="rect">
            <a:avLst/>
          </a:prstGeom>
          <a:noFill/>
        </p:spPr>
        <p:txBody>
          <a:bodyPr wrap="square" rtlCol="0">
            <a:spAutoFit/>
          </a:bodyPr>
          <a:lstStyle/>
          <a:p>
            <a:pPr algn="ctr"/>
            <a:r>
              <a:rPr lang="nl-BE" b="1" dirty="0" err="1"/>
              <a:t>Reflections</a:t>
            </a:r>
            <a:r>
              <a:rPr lang="nl-BE" b="1" dirty="0"/>
              <a:t> on </a:t>
            </a:r>
            <a:r>
              <a:rPr lang="nl-BE" b="1" dirty="0" err="1"/>
              <a:t>the</a:t>
            </a:r>
            <a:r>
              <a:rPr lang="nl-BE" b="1" dirty="0"/>
              <a:t> </a:t>
            </a:r>
            <a:r>
              <a:rPr lang="nl-BE" b="1" dirty="0" err="1"/>
              <a:t>suggested</a:t>
            </a:r>
            <a:r>
              <a:rPr lang="nl-BE" b="1" dirty="0"/>
              <a:t> protocol?</a:t>
            </a:r>
          </a:p>
          <a:p>
            <a:pPr algn="ctr"/>
            <a:endParaRPr lang="nl-BE" b="1" dirty="0"/>
          </a:p>
          <a:p>
            <a:pPr algn="ctr"/>
            <a:r>
              <a:rPr lang="nl-BE" b="1" dirty="0" err="1"/>
              <a:t>Volunteers</a:t>
            </a:r>
            <a:r>
              <a:rPr lang="nl-BE" b="1" dirty="0"/>
              <a:t> </a:t>
            </a:r>
            <a:r>
              <a:rPr lang="nl-BE" b="1" dirty="0" err="1"/>
              <a:t>with</a:t>
            </a:r>
            <a:r>
              <a:rPr lang="nl-BE" b="1" dirty="0"/>
              <a:t> access </a:t>
            </a:r>
            <a:r>
              <a:rPr lang="nl-BE" b="1" dirty="0" err="1"/>
              <a:t>to</a:t>
            </a:r>
            <a:r>
              <a:rPr lang="nl-BE" b="1" dirty="0"/>
              <a:t> NDD/</a:t>
            </a:r>
            <a:r>
              <a:rPr lang="nl-BE" b="1" dirty="0" err="1"/>
              <a:t>parkinson’s</a:t>
            </a:r>
            <a:r>
              <a:rPr lang="nl-BE" b="1" dirty="0"/>
              <a:t> </a:t>
            </a:r>
            <a:r>
              <a:rPr lang="nl-BE" b="1" dirty="0" err="1"/>
              <a:t>disease</a:t>
            </a:r>
            <a:r>
              <a:rPr lang="nl-BE" b="1" dirty="0"/>
              <a:t> </a:t>
            </a:r>
            <a:r>
              <a:rPr lang="nl-BE" b="1" dirty="0" err="1"/>
              <a:t>to</a:t>
            </a:r>
            <a:r>
              <a:rPr lang="nl-BE" b="1" dirty="0"/>
              <a:t> </a:t>
            </a:r>
            <a:r>
              <a:rPr lang="nl-BE" b="1" dirty="0" err="1"/>
              <a:t>participate</a:t>
            </a:r>
            <a:r>
              <a:rPr lang="nl-BE" b="1" dirty="0"/>
              <a:t> in a </a:t>
            </a:r>
            <a:r>
              <a:rPr lang="nl-BE" b="1" dirty="0" err="1"/>
              <a:t>clinical</a:t>
            </a:r>
            <a:r>
              <a:rPr lang="nl-BE" b="1" dirty="0"/>
              <a:t> trial?</a:t>
            </a:r>
          </a:p>
          <a:p>
            <a:pPr algn="ctr"/>
            <a:endParaRPr lang="nl-BE" b="1" dirty="0"/>
          </a:p>
          <a:p>
            <a:pPr algn="ctr"/>
            <a:r>
              <a:rPr lang="nl-BE" b="1" dirty="0"/>
              <a:t>New members </a:t>
            </a:r>
            <a:r>
              <a:rPr lang="nl-BE" b="1" dirty="0" err="1"/>
              <a:t>for</a:t>
            </a:r>
            <a:r>
              <a:rPr lang="nl-BE" b="1" dirty="0"/>
              <a:t> </a:t>
            </a:r>
            <a:r>
              <a:rPr lang="nl-BE" b="1" dirty="0" err="1"/>
              <a:t>the</a:t>
            </a:r>
            <a:r>
              <a:rPr lang="nl-BE" b="1" dirty="0"/>
              <a:t> UEP BMC?</a:t>
            </a:r>
          </a:p>
          <a:p>
            <a:endParaRPr lang="nl-BE" dirty="0"/>
          </a:p>
        </p:txBody>
      </p:sp>
      <p:pic>
        <p:nvPicPr>
          <p:cNvPr id="3" name="Picture 4" descr="Thank You Clipart | Customize Color | PresenterMedia.com">
            <a:extLst>
              <a:ext uri="{FF2B5EF4-FFF2-40B4-BE49-F238E27FC236}">
                <a16:creationId xmlns:a16="http://schemas.microsoft.com/office/drawing/2014/main" id="{3AEB3657-710A-2C30-C602-CC27DAC2CC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1510" y="5086350"/>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5790C752-91A6-8FAD-DFA0-A3E87F191D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67629445"/>
      </p:ext>
    </p:extLst>
  </p:cSld>
  <p:clrMapOvr>
    <a:masterClrMapping/>
  </p:clrMapOvr>
  <mc:AlternateContent xmlns:mc="http://schemas.openxmlformats.org/markup-compatibility/2006" xmlns:p14="http://schemas.microsoft.com/office/powerpoint/2010/main">
    <mc:Choice Requires="p14">
      <p:transition spd="slow" p14:dur="2000" advTm="20630"/>
    </mc:Choice>
    <mc:Fallback xmlns="">
      <p:transition spd="slow" advTm="2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3</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0" y="1683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Definition</a:t>
            </a:r>
          </a:p>
        </p:txBody>
      </p:sp>
      <p:sp>
        <p:nvSpPr>
          <p:cNvPr id="6" name="Tekstvak 5">
            <a:extLst>
              <a:ext uri="{FF2B5EF4-FFF2-40B4-BE49-F238E27FC236}">
                <a16:creationId xmlns:a16="http://schemas.microsoft.com/office/drawing/2014/main" id="{422D246A-F225-A838-FDE3-C25950F2A4B3}"/>
              </a:ext>
            </a:extLst>
          </p:cNvPr>
          <p:cNvSpPr txBox="1"/>
          <p:nvPr/>
        </p:nvSpPr>
        <p:spPr>
          <a:xfrm>
            <a:off x="1118794" y="5562173"/>
            <a:ext cx="9973991" cy="523220"/>
          </a:xfrm>
          <a:prstGeom prst="rect">
            <a:avLst/>
          </a:prstGeom>
          <a:noFill/>
        </p:spPr>
        <p:txBody>
          <a:bodyPr wrap="square">
            <a:spAutoFit/>
          </a:bodyPr>
          <a:lstStyle/>
          <a:p>
            <a:pPr algn="ctr"/>
            <a:r>
              <a:rPr lang="nl-BE" sz="2800" b="1" dirty="0" err="1">
                <a:solidFill>
                  <a:srgbClr val="51C0CF"/>
                </a:solidFill>
                <a:latin typeface="Raleway" pitchFamily="2" charset="77"/>
              </a:rPr>
              <a:t>prognostic</a:t>
            </a:r>
            <a:r>
              <a:rPr lang="nl-BE" sz="2800" b="1" dirty="0">
                <a:solidFill>
                  <a:srgbClr val="51C0CF"/>
                </a:solidFill>
                <a:latin typeface="Raleway" pitchFamily="2" charset="77"/>
              </a:rPr>
              <a:t>/</a:t>
            </a:r>
            <a:r>
              <a:rPr lang="nl-BE" sz="2800" b="1" dirty="0" err="1">
                <a:solidFill>
                  <a:srgbClr val="51C0CF"/>
                </a:solidFill>
                <a:latin typeface="Raleway" pitchFamily="2" charset="77"/>
              </a:rPr>
              <a:t>predictive</a:t>
            </a:r>
            <a:r>
              <a:rPr lang="nl-BE" sz="2800" b="1" dirty="0">
                <a:solidFill>
                  <a:srgbClr val="51C0CF"/>
                </a:solidFill>
                <a:latin typeface="Raleway" pitchFamily="2" charset="77"/>
              </a:rPr>
              <a:t> </a:t>
            </a:r>
            <a:r>
              <a:rPr lang="nl-BE" sz="2800" b="1" dirty="0" err="1">
                <a:solidFill>
                  <a:srgbClr val="51C0CF"/>
                </a:solidFill>
                <a:latin typeface="Raleway" pitchFamily="2" charset="77"/>
              </a:rPr>
              <a:t>value</a:t>
            </a:r>
            <a:r>
              <a:rPr lang="nl-BE" sz="2800" b="1" dirty="0">
                <a:solidFill>
                  <a:srgbClr val="51C0CF"/>
                </a:solidFill>
                <a:latin typeface="Raleway" pitchFamily="2" charset="77"/>
              </a:rPr>
              <a:t> &amp; monitoring </a:t>
            </a:r>
            <a:r>
              <a:rPr lang="nl-BE" sz="2800" b="1" dirty="0" err="1">
                <a:solidFill>
                  <a:srgbClr val="51C0CF"/>
                </a:solidFill>
                <a:latin typeface="Raleway" pitchFamily="2" charset="77"/>
              </a:rPr>
              <a:t>value</a:t>
            </a:r>
            <a:endParaRPr lang="nl-BE" sz="2800" dirty="0">
              <a:solidFill>
                <a:srgbClr val="51C0CF"/>
              </a:solidFill>
            </a:endParaRP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41" y="1380625"/>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Biomarker</a:t>
            </a:r>
            <a:endParaRPr lang="nl-BE" sz="2800" b="1" dirty="0">
              <a:solidFill>
                <a:srgbClr val="FFC000"/>
              </a:solidFill>
              <a:latin typeface="Raleway" pitchFamily="2" charset="77"/>
            </a:endParaRP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a:t>
            </a:r>
            <a:r>
              <a:rPr lang="nl-BE" sz="1800" b="1" dirty="0" err="1">
                <a:solidFill>
                  <a:schemeClr val="bg1"/>
                </a:solidFill>
                <a:latin typeface="Raleway" pitchFamily="2" charset="77"/>
              </a:rPr>
              <a:t>What</a:t>
            </a:r>
            <a:endParaRPr lang="nl-BE" dirty="0">
              <a:latin typeface="Raleway" pitchFamily="2" charset="77"/>
            </a:endParaRPr>
          </a:p>
        </p:txBody>
      </p:sp>
      <p:sp>
        <p:nvSpPr>
          <p:cNvPr id="9" name="Tekstvak 8">
            <a:extLst>
              <a:ext uri="{FF2B5EF4-FFF2-40B4-BE49-F238E27FC236}">
                <a16:creationId xmlns:a16="http://schemas.microsoft.com/office/drawing/2014/main" id="{6073E59F-5828-5890-167E-06064E8E9734}"/>
              </a:ext>
            </a:extLst>
          </p:cNvPr>
          <p:cNvSpPr txBox="1"/>
          <p:nvPr/>
        </p:nvSpPr>
        <p:spPr>
          <a:xfrm>
            <a:off x="-2" y="2703909"/>
            <a:ext cx="12191998" cy="923330"/>
          </a:xfrm>
          <a:prstGeom prst="rect">
            <a:avLst/>
          </a:prstGeom>
          <a:noFill/>
        </p:spPr>
        <p:txBody>
          <a:bodyPr wrap="square">
            <a:spAutoFit/>
          </a:bodyPr>
          <a:lstStyle/>
          <a:p>
            <a:pPr algn="ctr"/>
            <a:r>
              <a:rPr lang="en-US" b="0" i="0" dirty="0">
                <a:solidFill>
                  <a:srgbClr val="000000"/>
                </a:solidFill>
                <a:effectLst/>
                <a:latin typeface="calibri" panose="020F0502020204030204" pitchFamily="34" charset="0"/>
              </a:rPr>
              <a:t>In 1998, the National Institutes of Health Biomarkers Definitions Working Group defined a biomarker as </a:t>
            </a:r>
          </a:p>
          <a:p>
            <a:pPr algn="ctr"/>
            <a:r>
              <a:rPr lang="en-US" b="1" i="0" dirty="0">
                <a:solidFill>
                  <a:srgbClr val="000000"/>
                </a:solidFill>
                <a:effectLst/>
                <a:latin typeface="calibri" panose="020F0502020204030204" pitchFamily="34" charset="0"/>
              </a:rPr>
              <a:t>“a characteristic that is objectively measured and evaluated as an indicator of normal biological processes, pathogenic processes, or pharmacologic responses to a therapeutic intervention.”</a:t>
            </a:r>
            <a:endParaRPr lang="nl-BE" b="1" dirty="0"/>
          </a:p>
        </p:txBody>
      </p:sp>
      <p:sp>
        <p:nvSpPr>
          <p:cNvPr id="26" name="Tekstvak 25">
            <a:extLst>
              <a:ext uri="{FF2B5EF4-FFF2-40B4-BE49-F238E27FC236}">
                <a16:creationId xmlns:a16="http://schemas.microsoft.com/office/drawing/2014/main" id="{786E078D-B753-5E88-6E80-F9F74144A15B}"/>
              </a:ext>
            </a:extLst>
          </p:cNvPr>
          <p:cNvSpPr txBox="1"/>
          <p:nvPr/>
        </p:nvSpPr>
        <p:spPr>
          <a:xfrm>
            <a:off x="0" y="4214671"/>
            <a:ext cx="12191996" cy="646331"/>
          </a:xfrm>
          <a:prstGeom prst="rect">
            <a:avLst/>
          </a:prstGeom>
          <a:noFill/>
        </p:spPr>
        <p:txBody>
          <a:bodyPr wrap="square">
            <a:spAutoFit/>
          </a:bodyPr>
          <a:lstStyle/>
          <a:p>
            <a:pPr algn="ctr" fontAlgn="base"/>
            <a:r>
              <a:rPr lang="en-US" sz="1800" b="0" i="0" dirty="0">
                <a:solidFill>
                  <a:srgbClr val="000000"/>
                </a:solidFill>
                <a:effectLst/>
                <a:latin typeface="calibri" panose="020F0502020204030204" pitchFamily="34" charset="0"/>
              </a:rPr>
              <a:t>Molecular, histologic, radiographic, or physiologic characteristics are types of biomarkers.</a:t>
            </a:r>
            <a:br>
              <a:rPr lang="en-US" sz="1800" b="0" i="0" dirty="0">
                <a:solidFill>
                  <a:srgbClr val="000000"/>
                </a:solidFill>
                <a:effectLst/>
                <a:latin typeface="calibri" panose="020F0502020204030204" pitchFamily="34" charset="0"/>
              </a:rPr>
            </a:br>
            <a:endParaRPr lang="en-US" sz="1800" b="0" i="0" dirty="0">
              <a:solidFill>
                <a:srgbClr val="000000"/>
              </a:solidFill>
              <a:effectLst/>
              <a:latin typeface="calibri" panose="020F0502020204030204" pitchFamily="34" charset="0"/>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83905" y="6049323"/>
            <a:ext cx="716288" cy="694118"/>
          </a:xfrm>
          <a:prstGeom prst="rect">
            <a:avLst/>
          </a:prstGeom>
        </p:spPr>
      </p:pic>
      <p:pic>
        <p:nvPicPr>
          <p:cNvPr id="3" name="Audio 2">
            <a:hlinkClick r:id="" action="ppaction://media"/>
            <a:extLst>
              <a:ext uri="{FF2B5EF4-FFF2-40B4-BE49-F238E27FC236}">
                <a16:creationId xmlns:a16="http://schemas.microsoft.com/office/drawing/2014/main" id="{2A5CB6F1-F1AB-9F75-2F08-FE0DC97998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98902665"/>
      </p:ext>
    </p:extLst>
  </p:cSld>
  <p:clrMapOvr>
    <a:masterClrMapping/>
  </p:clrMapOvr>
  <mc:AlternateContent xmlns:mc="http://schemas.openxmlformats.org/markup-compatibility/2006" xmlns:p14="http://schemas.microsoft.com/office/powerpoint/2010/main">
    <mc:Choice Requires="p14">
      <p:transition spd="slow" p14:dur="2000" advTm="58165"/>
    </mc:Choice>
    <mc:Fallback xmlns="">
      <p:transition spd="slow" advTm="5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4</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3" y="1727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Definition</a:t>
            </a: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a:t>
            </a:r>
            <a:r>
              <a:rPr lang="nl-BE" sz="1800" b="1" dirty="0" err="1">
                <a:solidFill>
                  <a:schemeClr val="bg1"/>
                </a:solidFill>
                <a:latin typeface="Raleway" pitchFamily="2" charset="77"/>
              </a:rPr>
              <a:t>What</a:t>
            </a:r>
            <a:endParaRPr lang="nl-BE" dirty="0">
              <a:latin typeface="Raleway" pitchFamily="2" charset="77"/>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pic>
        <p:nvPicPr>
          <p:cNvPr id="1026" name="Picture 2" descr="Focus is the real MVP! |">
            <a:extLst>
              <a:ext uri="{FF2B5EF4-FFF2-40B4-BE49-F238E27FC236}">
                <a16:creationId xmlns:a16="http://schemas.microsoft.com/office/drawing/2014/main" id="{E3DF8C5A-5D0F-DDBB-A2EF-ACC87DFFD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110" y="3721188"/>
            <a:ext cx="249555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72E4846-346B-00F5-5EAE-0D601B25B554}"/>
              </a:ext>
            </a:extLst>
          </p:cNvPr>
          <p:cNvSpPr txBox="1"/>
          <p:nvPr/>
        </p:nvSpPr>
        <p:spPr>
          <a:xfrm>
            <a:off x="734149" y="2369156"/>
            <a:ext cx="2495550"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1. </a:t>
            </a:r>
            <a:r>
              <a:rPr lang="nl-BE" sz="2800" b="1" dirty="0" err="1">
                <a:solidFill>
                  <a:srgbClr val="FFC000"/>
                </a:solidFill>
                <a:latin typeface="Raleway" pitchFamily="2" charset="77"/>
              </a:rPr>
              <a:t>Specificity</a:t>
            </a:r>
            <a:r>
              <a:rPr lang="nl-BE" sz="2800" b="1" dirty="0">
                <a:solidFill>
                  <a:srgbClr val="FFC000"/>
                </a:solidFill>
                <a:latin typeface="Raleway" pitchFamily="2" charset="77"/>
              </a:rPr>
              <a:t>  </a:t>
            </a:r>
          </a:p>
        </p:txBody>
      </p:sp>
      <p:pic>
        <p:nvPicPr>
          <p:cNvPr id="7" name="Audio 6">
            <a:hlinkClick r:id="" action="ppaction://media"/>
            <a:extLst>
              <a:ext uri="{FF2B5EF4-FFF2-40B4-BE49-F238E27FC236}">
                <a16:creationId xmlns:a16="http://schemas.microsoft.com/office/drawing/2014/main" id="{B99F8E6C-3DAD-E37C-EEC1-65AF1E46F2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92187572"/>
      </p:ext>
    </p:extLst>
  </p:cSld>
  <p:clrMapOvr>
    <a:masterClrMapping/>
  </p:clrMapOvr>
  <mc:AlternateContent xmlns:mc="http://schemas.openxmlformats.org/markup-compatibility/2006" xmlns:p14="http://schemas.microsoft.com/office/powerpoint/2010/main">
    <mc:Choice Requires="p14">
      <p:transition spd="slow" p14:dur="2000" advTm="32197"/>
    </mc:Choice>
    <mc:Fallback xmlns="">
      <p:transition spd="slow" advTm="3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5</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3" y="1727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Definition</a:t>
            </a: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a:t>
            </a:r>
            <a:r>
              <a:rPr lang="nl-BE" sz="1800" b="1" dirty="0" err="1">
                <a:solidFill>
                  <a:schemeClr val="bg1"/>
                </a:solidFill>
                <a:latin typeface="Raleway" pitchFamily="2" charset="77"/>
              </a:rPr>
              <a:t>What</a:t>
            </a:r>
            <a:endParaRPr lang="nl-BE" dirty="0">
              <a:latin typeface="Raleway" pitchFamily="2" charset="77"/>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pic>
        <p:nvPicPr>
          <p:cNvPr id="1026" name="Picture 2" descr="Focus is the real MVP! |">
            <a:extLst>
              <a:ext uri="{FF2B5EF4-FFF2-40B4-BE49-F238E27FC236}">
                <a16:creationId xmlns:a16="http://schemas.microsoft.com/office/drawing/2014/main" id="{E3DF8C5A-5D0F-DDBB-A2EF-ACC87DFFD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110" y="3721188"/>
            <a:ext cx="249555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6" descr="Necessity Defense in Criminal Cases - Gilles Law, PLLC">
            <a:extLst>
              <a:ext uri="{FF2B5EF4-FFF2-40B4-BE49-F238E27FC236}">
                <a16:creationId xmlns:a16="http://schemas.microsoft.com/office/drawing/2014/main" id="{66F383CF-5103-9B3C-9248-622B1D601B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475" y="3785497"/>
            <a:ext cx="3347049" cy="17000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72E4846-346B-00F5-5EAE-0D601B25B554}"/>
              </a:ext>
            </a:extLst>
          </p:cNvPr>
          <p:cNvSpPr txBox="1"/>
          <p:nvPr/>
        </p:nvSpPr>
        <p:spPr>
          <a:xfrm>
            <a:off x="734149" y="2369156"/>
            <a:ext cx="2495550"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1. </a:t>
            </a:r>
            <a:r>
              <a:rPr lang="nl-BE" sz="2800" b="1" dirty="0" err="1">
                <a:solidFill>
                  <a:srgbClr val="FFC000"/>
                </a:solidFill>
                <a:latin typeface="Raleway" pitchFamily="2" charset="77"/>
              </a:rPr>
              <a:t>Specificity</a:t>
            </a:r>
            <a:r>
              <a:rPr lang="nl-BE" sz="2800" b="1" dirty="0">
                <a:solidFill>
                  <a:srgbClr val="FFC000"/>
                </a:solidFill>
                <a:latin typeface="Raleway" pitchFamily="2" charset="77"/>
              </a:rPr>
              <a:t>  </a:t>
            </a:r>
          </a:p>
        </p:txBody>
      </p:sp>
      <p:sp>
        <p:nvSpPr>
          <p:cNvPr id="7" name="Tekstvak 6">
            <a:extLst>
              <a:ext uri="{FF2B5EF4-FFF2-40B4-BE49-F238E27FC236}">
                <a16:creationId xmlns:a16="http://schemas.microsoft.com/office/drawing/2014/main" id="{E2662E52-589B-E2EB-2C16-8F408F4F4019}"/>
              </a:ext>
            </a:extLst>
          </p:cNvPr>
          <p:cNvSpPr txBox="1"/>
          <p:nvPr/>
        </p:nvSpPr>
        <p:spPr>
          <a:xfrm>
            <a:off x="4848220" y="2362051"/>
            <a:ext cx="2921303"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2. </a:t>
            </a:r>
            <a:r>
              <a:rPr lang="nl-BE" sz="2800" b="1" dirty="0" err="1">
                <a:solidFill>
                  <a:srgbClr val="FFC000"/>
                </a:solidFill>
                <a:latin typeface="Raleway" pitchFamily="2" charset="77"/>
              </a:rPr>
              <a:t>Effectiveness</a:t>
            </a:r>
            <a:r>
              <a:rPr lang="nl-BE" sz="2800" b="1" dirty="0">
                <a:solidFill>
                  <a:srgbClr val="FFC000"/>
                </a:solidFill>
                <a:latin typeface="Raleway" pitchFamily="2" charset="77"/>
              </a:rPr>
              <a:t>  </a:t>
            </a:r>
          </a:p>
        </p:txBody>
      </p:sp>
      <p:pic>
        <p:nvPicPr>
          <p:cNvPr id="8" name="Audio 7">
            <a:hlinkClick r:id="" action="ppaction://media"/>
            <a:extLst>
              <a:ext uri="{FF2B5EF4-FFF2-40B4-BE49-F238E27FC236}">
                <a16:creationId xmlns:a16="http://schemas.microsoft.com/office/drawing/2014/main" id="{B95A78B9-8AFE-84FE-2EAD-5219C3DEC53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71493809"/>
      </p:ext>
    </p:extLst>
  </p:cSld>
  <p:clrMapOvr>
    <a:masterClrMapping/>
  </p:clrMapOvr>
  <mc:AlternateContent xmlns:mc="http://schemas.openxmlformats.org/markup-compatibility/2006" xmlns:p14="http://schemas.microsoft.com/office/powerpoint/2010/main">
    <mc:Choice Requires="p14">
      <p:transition spd="slow" p14:dur="2000" advTm="21097"/>
    </mc:Choice>
    <mc:Fallback xmlns="">
      <p:transition spd="slow" advTm="21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6</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3" y="1727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Definition</a:t>
            </a: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a:t>
            </a:r>
            <a:r>
              <a:rPr lang="nl-BE" sz="1800" b="1" dirty="0" err="1">
                <a:solidFill>
                  <a:schemeClr val="bg1"/>
                </a:solidFill>
                <a:latin typeface="Raleway" pitchFamily="2" charset="77"/>
              </a:rPr>
              <a:t>What</a:t>
            </a:r>
            <a:endParaRPr lang="nl-BE" dirty="0">
              <a:latin typeface="Raleway" pitchFamily="2" charset="77"/>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pic>
        <p:nvPicPr>
          <p:cNvPr id="1026" name="Picture 2" descr="Focus is the real MVP! |">
            <a:extLst>
              <a:ext uri="{FF2B5EF4-FFF2-40B4-BE49-F238E27FC236}">
                <a16:creationId xmlns:a16="http://schemas.microsoft.com/office/drawing/2014/main" id="{E3DF8C5A-5D0F-DDBB-A2EF-ACC87DFFD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110" y="3721188"/>
            <a:ext cx="249555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Afbeelding 9" descr="Afbeelding met schets, zwart-wit, zwart&#10;&#10;Automatisch gegenereerde beschrijving">
            <a:extLst>
              <a:ext uri="{FF2B5EF4-FFF2-40B4-BE49-F238E27FC236}">
                <a16:creationId xmlns:a16="http://schemas.microsoft.com/office/drawing/2014/main" id="{E97F865D-9915-35B1-692E-4D3924F2FC96}"/>
              </a:ext>
            </a:extLst>
          </p:cNvPr>
          <p:cNvPicPr>
            <a:picLocks noChangeAspect="1"/>
          </p:cNvPicPr>
          <p:nvPr/>
        </p:nvPicPr>
        <p:blipFill>
          <a:blip r:embed="rId7"/>
          <a:stretch>
            <a:fillRect/>
          </a:stretch>
        </p:blipFill>
        <p:spPr>
          <a:xfrm>
            <a:off x="8755904" y="3772175"/>
            <a:ext cx="2495550" cy="1676547"/>
          </a:xfrm>
          <a:prstGeom prst="rect">
            <a:avLst/>
          </a:prstGeom>
        </p:spPr>
      </p:pic>
      <p:pic>
        <p:nvPicPr>
          <p:cNvPr id="12" name="Picture 6" descr="Necessity Defense in Criminal Cases - Gilles Law, PLLC">
            <a:extLst>
              <a:ext uri="{FF2B5EF4-FFF2-40B4-BE49-F238E27FC236}">
                <a16:creationId xmlns:a16="http://schemas.microsoft.com/office/drawing/2014/main" id="{66F383CF-5103-9B3C-9248-622B1D601B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2475" y="3785497"/>
            <a:ext cx="3347049" cy="17000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93DD4BE-BB15-8741-FE55-1D4063BEB263}"/>
              </a:ext>
            </a:extLst>
          </p:cNvPr>
          <p:cNvSpPr txBox="1"/>
          <p:nvPr/>
        </p:nvSpPr>
        <p:spPr>
          <a:xfrm>
            <a:off x="8962293" y="2363926"/>
            <a:ext cx="2495550"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3. Efficiency </a:t>
            </a:r>
          </a:p>
        </p:txBody>
      </p:sp>
      <p:sp>
        <p:nvSpPr>
          <p:cNvPr id="6" name="Tekstvak 5">
            <a:extLst>
              <a:ext uri="{FF2B5EF4-FFF2-40B4-BE49-F238E27FC236}">
                <a16:creationId xmlns:a16="http://schemas.microsoft.com/office/drawing/2014/main" id="{E72E4846-346B-00F5-5EAE-0D601B25B554}"/>
              </a:ext>
            </a:extLst>
          </p:cNvPr>
          <p:cNvSpPr txBox="1"/>
          <p:nvPr/>
        </p:nvSpPr>
        <p:spPr>
          <a:xfrm>
            <a:off x="734149" y="2369156"/>
            <a:ext cx="2495550"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1. </a:t>
            </a:r>
            <a:r>
              <a:rPr lang="nl-BE" sz="2800" b="1" dirty="0" err="1">
                <a:solidFill>
                  <a:srgbClr val="FFC000"/>
                </a:solidFill>
                <a:latin typeface="Raleway" pitchFamily="2" charset="77"/>
              </a:rPr>
              <a:t>Specificity</a:t>
            </a:r>
            <a:r>
              <a:rPr lang="nl-BE" sz="2800" b="1" dirty="0">
                <a:solidFill>
                  <a:srgbClr val="FFC000"/>
                </a:solidFill>
                <a:latin typeface="Raleway" pitchFamily="2" charset="77"/>
              </a:rPr>
              <a:t>  </a:t>
            </a:r>
          </a:p>
        </p:txBody>
      </p:sp>
      <p:sp>
        <p:nvSpPr>
          <p:cNvPr id="7" name="Tekstvak 6">
            <a:extLst>
              <a:ext uri="{FF2B5EF4-FFF2-40B4-BE49-F238E27FC236}">
                <a16:creationId xmlns:a16="http://schemas.microsoft.com/office/drawing/2014/main" id="{E2662E52-589B-E2EB-2C16-8F408F4F4019}"/>
              </a:ext>
            </a:extLst>
          </p:cNvPr>
          <p:cNvSpPr txBox="1"/>
          <p:nvPr/>
        </p:nvSpPr>
        <p:spPr>
          <a:xfrm>
            <a:off x="4848220" y="2362051"/>
            <a:ext cx="3047747" cy="523220"/>
          </a:xfrm>
          <a:prstGeom prst="rect">
            <a:avLst/>
          </a:prstGeom>
          <a:noFill/>
        </p:spPr>
        <p:txBody>
          <a:bodyPr wrap="square">
            <a:spAutoFit/>
          </a:bodyPr>
          <a:lstStyle/>
          <a:p>
            <a:pPr algn="ctr">
              <a:lnSpc>
                <a:spcPct val="100000"/>
              </a:lnSpc>
            </a:pPr>
            <a:r>
              <a:rPr lang="nl-BE" sz="2800" b="1" dirty="0">
                <a:solidFill>
                  <a:srgbClr val="FFC000"/>
                </a:solidFill>
                <a:latin typeface="Raleway" pitchFamily="2" charset="77"/>
              </a:rPr>
              <a:t>2. </a:t>
            </a:r>
            <a:r>
              <a:rPr lang="nl-BE" sz="2800" b="1" dirty="0" err="1">
                <a:solidFill>
                  <a:srgbClr val="FFC000"/>
                </a:solidFill>
                <a:latin typeface="Raleway" pitchFamily="2" charset="77"/>
              </a:rPr>
              <a:t>Effectiveness</a:t>
            </a:r>
            <a:r>
              <a:rPr lang="nl-BE" sz="2800" b="1" dirty="0">
                <a:solidFill>
                  <a:srgbClr val="FFC000"/>
                </a:solidFill>
                <a:latin typeface="Raleway" pitchFamily="2" charset="77"/>
              </a:rPr>
              <a:t>  </a:t>
            </a:r>
          </a:p>
        </p:txBody>
      </p:sp>
      <p:pic>
        <p:nvPicPr>
          <p:cNvPr id="9" name="Audio 8">
            <a:hlinkClick r:id="" action="ppaction://media"/>
            <a:extLst>
              <a:ext uri="{FF2B5EF4-FFF2-40B4-BE49-F238E27FC236}">
                <a16:creationId xmlns:a16="http://schemas.microsoft.com/office/drawing/2014/main" id="{C208861A-3904-B394-1031-E0D33173BAD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35194712"/>
      </p:ext>
    </p:extLst>
  </p:cSld>
  <p:clrMapOvr>
    <a:masterClrMapping/>
  </p:clrMapOvr>
  <mc:AlternateContent xmlns:mc="http://schemas.openxmlformats.org/markup-compatibility/2006" xmlns:p14="http://schemas.microsoft.com/office/powerpoint/2010/main">
    <mc:Choice Requires="p14">
      <p:transition spd="slow" p14:dur="2000" advTm="78108"/>
    </mc:Choice>
    <mc:Fallback xmlns="">
      <p:transition spd="slow" advTm="78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52A79841-AC5D-3B42-57B1-B4E928FF6E32}"/>
              </a:ext>
            </a:extLst>
          </p:cNvPr>
          <p:cNvSpPr>
            <a:spLocks noGrp="1"/>
          </p:cNvSpPr>
          <p:nvPr>
            <p:ph type="sldNum" sz="quarter" idx="12"/>
          </p:nvPr>
        </p:nvSpPr>
        <p:spPr/>
        <p:txBody>
          <a:bodyPr/>
          <a:lstStyle/>
          <a:p>
            <a:fld id="{B9CC77BE-9C31-E44C-BB9E-EE1BF888A0FF}" type="slidenum">
              <a:rPr lang="nl-BE" smtClean="0"/>
              <a:pPr/>
              <a:t>7</a:t>
            </a:fld>
            <a:endParaRPr lang="nl-BE" dirty="0"/>
          </a:p>
        </p:txBody>
      </p:sp>
      <p:pic>
        <p:nvPicPr>
          <p:cNvPr id="6" name="Afbeelding 5">
            <a:extLst>
              <a:ext uri="{FF2B5EF4-FFF2-40B4-BE49-F238E27FC236}">
                <a16:creationId xmlns:a16="http://schemas.microsoft.com/office/drawing/2014/main" id="{95441DE7-655E-E6F3-0130-F49C7D82ECA7}"/>
              </a:ext>
            </a:extLst>
          </p:cNvPr>
          <p:cNvPicPr>
            <a:picLocks noChangeAspect="1"/>
          </p:cNvPicPr>
          <p:nvPr/>
        </p:nvPicPr>
        <p:blipFill>
          <a:blip r:embed="rId5"/>
          <a:stretch>
            <a:fillRect/>
          </a:stretch>
        </p:blipFill>
        <p:spPr>
          <a:xfrm>
            <a:off x="0" y="484841"/>
            <a:ext cx="12192000" cy="5201816"/>
          </a:xfrm>
          <a:prstGeom prst="rect">
            <a:avLst/>
          </a:prstGeom>
        </p:spPr>
      </p:pic>
      <p:sp>
        <p:nvSpPr>
          <p:cNvPr id="8" name="Tekstvak 7">
            <a:extLst>
              <a:ext uri="{FF2B5EF4-FFF2-40B4-BE49-F238E27FC236}">
                <a16:creationId xmlns:a16="http://schemas.microsoft.com/office/drawing/2014/main" id="{4521F419-373F-5E9C-A9B9-A8BA2E09BEAE}"/>
              </a:ext>
            </a:extLst>
          </p:cNvPr>
          <p:cNvSpPr txBox="1"/>
          <p:nvPr/>
        </p:nvSpPr>
        <p:spPr>
          <a:xfrm>
            <a:off x="1724328" y="5867653"/>
            <a:ext cx="8743344" cy="369332"/>
          </a:xfrm>
          <a:prstGeom prst="rect">
            <a:avLst/>
          </a:prstGeom>
          <a:noFill/>
        </p:spPr>
        <p:txBody>
          <a:bodyPr wrap="square">
            <a:spAutoFit/>
          </a:bodyPr>
          <a:lstStyle/>
          <a:p>
            <a:pPr algn="ctr"/>
            <a:r>
              <a:rPr lang="nl-BE" dirty="0"/>
              <a:t>UEP BMC _WP1: </a:t>
            </a:r>
            <a:r>
              <a:rPr lang="nl-BE" dirty="0" err="1"/>
              <a:t>literature</a:t>
            </a:r>
            <a:r>
              <a:rPr lang="nl-BE" dirty="0"/>
              <a:t>_ </a:t>
            </a:r>
            <a:r>
              <a:rPr lang="nl-BE" dirty="0">
                <a:solidFill>
                  <a:srgbClr val="51C0CF"/>
                </a:solidFill>
              </a:rPr>
              <a:t>Ramon </a:t>
            </a:r>
            <a:r>
              <a:rPr lang="nl-BE" dirty="0" err="1">
                <a:solidFill>
                  <a:srgbClr val="51C0CF"/>
                </a:solidFill>
              </a:rPr>
              <a:t>Hernandez</a:t>
            </a:r>
            <a:r>
              <a:rPr lang="nl-BE" dirty="0">
                <a:solidFill>
                  <a:srgbClr val="51C0CF"/>
                </a:solidFill>
              </a:rPr>
              <a:t> </a:t>
            </a:r>
            <a:r>
              <a:rPr lang="nl-BE" dirty="0" err="1">
                <a:solidFill>
                  <a:srgbClr val="51C0CF"/>
                </a:solidFill>
              </a:rPr>
              <a:t>Villoria</a:t>
            </a:r>
            <a:r>
              <a:rPr lang="nl-BE" dirty="0">
                <a:solidFill>
                  <a:srgbClr val="51C0CF"/>
                </a:solidFill>
              </a:rPr>
              <a:t>; Mette </a:t>
            </a:r>
            <a:r>
              <a:rPr lang="nl-BE" dirty="0" err="1">
                <a:solidFill>
                  <a:srgbClr val="51C0CF"/>
                </a:solidFill>
              </a:rPr>
              <a:t>Pedersen</a:t>
            </a:r>
            <a:r>
              <a:rPr lang="nl-BE" dirty="0">
                <a:solidFill>
                  <a:srgbClr val="51C0CF"/>
                </a:solidFill>
              </a:rPr>
              <a:t>, </a:t>
            </a:r>
            <a:r>
              <a:rPr lang="nl-BE" dirty="0" err="1">
                <a:solidFill>
                  <a:srgbClr val="51C0CF"/>
                </a:solidFill>
              </a:rPr>
              <a:t>Neveen</a:t>
            </a:r>
            <a:r>
              <a:rPr lang="nl-BE" dirty="0">
                <a:solidFill>
                  <a:srgbClr val="51C0CF"/>
                </a:solidFill>
              </a:rPr>
              <a:t> </a:t>
            </a:r>
            <a:r>
              <a:rPr lang="nl-BE" dirty="0" err="1">
                <a:solidFill>
                  <a:srgbClr val="51C0CF"/>
                </a:solidFill>
              </a:rPr>
              <a:t>Nashaat</a:t>
            </a:r>
            <a:endParaRPr lang="nl-BE" dirty="0">
              <a:solidFill>
                <a:srgbClr val="51C0CF"/>
              </a:solidFill>
            </a:endParaRPr>
          </a:p>
        </p:txBody>
      </p:sp>
      <p:pic>
        <p:nvPicPr>
          <p:cNvPr id="2" name="Afbeelding 1" descr="Afbeelding met cirkel, aardewerk&#10;&#10;Automatisch gegenereerde beschrijving">
            <a:extLst>
              <a:ext uri="{FF2B5EF4-FFF2-40B4-BE49-F238E27FC236}">
                <a16:creationId xmlns:a16="http://schemas.microsoft.com/office/drawing/2014/main" id="{93E33FAE-BB72-F5E8-18A3-6B2574964A4D}"/>
              </a:ext>
            </a:extLst>
          </p:cNvPr>
          <p:cNvPicPr>
            <a:picLocks noChangeAspect="1"/>
          </p:cNvPicPr>
          <p:nvPr/>
        </p:nvPicPr>
        <p:blipFill rotWithShape="1">
          <a:blip r:embed="rId6"/>
          <a:srcRect t="1551" b="1545"/>
          <a:stretch/>
        </p:blipFill>
        <p:spPr>
          <a:xfrm>
            <a:off x="11375279" y="6049323"/>
            <a:ext cx="716288" cy="694118"/>
          </a:xfrm>
          <a:prstGeom prst="rect">
            <a:avLst/>
          </a:prstGeom>
        </p:spPr>
      </p:pic>
      <p:sp>
        <p:nvSpPr>
          <p:cNvPr id="3" name="Rechthoek 2">
            <a:extLst>
              <a:ext uri="{FF2B5EF4-FFF2-40B4-BE49-F238E27FC236}">
                <a16:creationId xmlns:a16="http://schemas.microsoft.com/office/drawing/2014/main" id="{FDB4D5D8-8234-7BC4-33C6-140C055B9BE5}"/>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udio 6">
            <a:hlinkClick r:id="" action="ppaction://media"/>
            <a:extLst>
              <a:ext uri="{FF2B5EF4-FFF2-40B4-BE49-F238E27FC236}">
                <a16:creationId xmlns:a16="http://schemas.microsoft.com/office/drawing/2014/main" id="{D28B75D7-65CB-DF48-A388-9F02642BF2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97627520"/>
      </p:ext>
    </p:extLst>
  </p:cSld>
  <p:clrMapOvr>
    <a:masterClrMapping/>
  </p:clrMapOvr>
  <mc:AlternateContent xmlns:mc="http://schemas.openxmlformats.org/markup-compatibility/2006" xmlns:p14="http://schemas.microsoft.com/office/powerpoint/2010/main">
    <mc:Choice Requires="p14">
      <p:transition spd="slow" p14:dur="2000" advTm="33094"/>
    </mc:Choice>
    <mc:Fallback xmlns="">
      <p:transition spd="slow" advTm="3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8</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3" y="1727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a:solidFill>
                  <a:srgbClr val="51C0CF"/>
                </a:solidFill>
                <a:latin typeface="Raleway" pitchFamily="2" charset="77"/>
              </a:rPr>
              <a:t>Definition</a:t>
            </a:r>
          </a:p>
        </p:txBody>
      </p:sp>
      <p:sp>
        <p:nvSpPr>
          <p:cNvPr id="25" name="Tekstvak 24">
            <a:extLst>
              <a:ext uri="{FF2B5EF4-FFF2-40B4-BE49-F238E27FC236}">
                <a16:creationId xmlns:a16="http://schemas.microsoft.com/office/drawing/2014/main" id="{C522F4B9-3982-4E8F-330C-9B34A51A2031}"/>
              </a:ext>
            </a:extLst>
          </p:cNvPr>
          <p:cNvSpPr txBox="1"/>
          <p:nvPr/>
        </p:nvSpPr>
        <p:spPr>
          <a:xfrm>
            <a:off x="2958139" y="1372415"/>
            <a:ext cx="6275716" cy="523220"/>
          </a:xfrm>
          <a:prstGeom prst="rect">
            <a:avLst/>
          </a:prstGeom>
          <a:noFill/>
        </p:spPr>
        <p:txBody>
          <a:bodyPr wrap="square">
            <a:spAutoFit/>
          </a:bodyPr>
          <a:lstStyle/>
          <a:p>
            <a:pPr algn="ctr">
              <a:lnSpc>
                <a:spcPct val="100000"/>
              </a:lnSpc>
            </a:pPr>
            <a:r>
              <a:rPr lang="nl-BE" sz="2800" b="1" dirty="0" err="1">
                <a:solidFill>
                  <a:srgbClr val="FFC000"/>
                </a:solidFill>
                <a:latin typeface="Raleway" pitchFamily="2" charset="77"/>
              </a:rPr>
              <a:t>Phoniatrics</a:t>
            </a:r>
            <a:endParaRPr lang="nl-BE" sz="2800" b="1" dirty="0">
              <a:solidFill>
                <a:srgbClr val="FFC000"/>
              </a:solidFill>
              <a:latin typeface="Raleway" pitchFamily="2" charset="77"/>
            </a:endParaRPr>
          </a:p>
        </p:txBody>
      </p:sp>
      <p:sp>
        <p:nvSpPr>
          <p:cNvPr id="18" name="Rechthoek 17">
            <a:extLst>
              <a:ext uri="{FF2B5EF4-FFF2-40B4-BE49-F238E27FC236}">
                <a16:creationId xmlns:a16="http://schemas.microsoft.com/office/drawing/2014/main" id="{F9BFE4FE-526E-0DDB-CCEA-9D36BD6CD128}"/>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a:t>
            </a:r>
            <a:r>
              <a:rPr lang="nl-BE" sz="1800" b="1" dirty="0" err="1">
                <a:solidFill>
                  <a:schemeClr val="bg1"/>
                </a:solidFill>
                <a:latin typeface="Raleway" pitchFamily="2" charset="77"/>
              </a:rPr>
              <a:t>What</a:t>
            </a:r>
            <a:endParaRPr lang="nl-BE" dirty="0">
              <a:latin typeface="Raleway" pitchFamily="2" charset="77"/>
            </a:endParaRPr>
          </a:p>
        </p:txBody>
      </p:sp>
      <p:sp>
        <p:nvSpPr>
          <p:cNvPr id="9" name="Tekstvak 8">
            <a:extLst>
              <a:ext uri="{FF2B5EF4-FFF2-40B4-BE49-F238E27FC236}">
                <a16:creationId xmlns:a16="http://schemas.microsoft.com/office/drawing/2014/main" id="{6073E59F-5828-5890-167E-06064E8E9734}"/>
              </a:ext>
            </a:extLst>
          </p:cNvPr>
          <p:cNvSpPr txBox="1"/>
          <p:nvPr/>
        </p:nvSpPr>
        <p:spPr>
          <a:xfrm>
            <a:off x="-2" y="2360746"/>
            <a:ext cx="12191998" cy="646331"/>
          </a:xfrm>
          <a:prstGeom prst="rect">
            <a:avLst/>
          </a:prstGeom>
          <a:noFill/>
        </p:spPr>
        <p:txBody>
          <a:bodyPr wrap="square">
            <a:spAutoFit/>
          </a:bodyPr>
          <a:lstStyle/>
          <a:p>
            <a:pPr algn="ctr"/>
            <a:r>
              <a:rPr lang="en-US" b="0" i="0" dirty="0">
                <a:solidFill>
                  <a:srgbClr val="000000"/>
                </a:solidFill>
                <a:effectLst/>
                <a:latin typeface="calibri" panose="020F0502020204030204" pitchFamily="34" charset="0"/>
              </a:rPr>
              <a:t>The medical discipline regarding </a:t>
            </a:r>
          </a:p>
          <a:p>
            <a:pPr algn="ctr"/>
            <a:r>
              <a:rPr lang="en-US" b="1" i="0" dirty="0">
                <a:solidFill>
                  <a:srgbClr val="000000"/>
                </a:solidFill>
                <a:effectLst/>
                <a:latin typeface="calibri" panose="020F0502020204030204" pitchFamily="34" charset="0"/>
              </a:rPr>
              <a:t>communication</a:t>
            </a:r>
            <a:r>
              <a:rPr lang="en-US" b="0" i="0" dirty="0">
                <a:solidFill>
                  <a:srgbClr val="000000"/>
                </a:solidFill>
                <a:effectLst/>
                <a:latin typeface="calibri" panose="020F0502020204030204" pitchFamily="34" charset="0"/>
              </a:rPr>
              <a:t> (voice, speech, language &amp; hearing) and </a:t>
            </a:r>
            <a:r>
              <a:rPr lang="en-US" b="1" i="0" dirty="0">
                <a:solidFill>
                  <a:srgbClr val="000000"/>
                </a:solidFill>
                <a:effectLst/>
                <a:latin typeface="calibri" panose="020F0502020204030204" pitchFamily="34" charset="0"/>
              </a:rPr>
              <a:t>swallowing</a:t>
            </a:r>
            <a:r>
              <a:rPr lang="en-US" b="0" i="0" dirty="0">
                <a:solidFill>
                  <a:srgbClr val="000000"/>
                </a:solidFill>
                <a:effectLst/>
                <a:latin typeface="calibri" panose="020F0502020204030204" pitchFamily="34" charset="0"/>
              </a:rPr>
              <a:t> problems</a:t>
            </a:r>
            <a:endParaRPr lang="nl-BE" b="1" dirty="0"/>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5"/>
          <a:srcRect t="1551" b="1545"/>
          <a:stretch/>
        </p:blipFill>
        <p:spPr>
          <a:xfrm>
            <a:off x="11375279" y="6049323"/>
            <a:ext cx="716288" cy="694118"/>
          </a:xfrm>
          <a:prstGeom prst="rect">
            <a:avLst/>
          </a:prstGeom>
        </p:spPr>
      </p:pic>
      <p:pic>
        <p:nvPicPr>
          <p:cNvPr id="3" name="Audio 2">
            <a:hlinkClick r:id="" action="ppaction://media"/>
            <a:extLst>
              <a:ext uri="{FF2B5EF4-FFF2-40B4-BE49-F238E27FC236}">
                <a16:creationId xmlns:a16="http://schemas.microsoft.com/office/drawing/2014/main" id="{A5C1C1FC-237A-58A0-1FD8-A78ABDF4BF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33906939"/>
      </p:ext>
    </p:extLst>
  </p:cSld>
  <p:clrMapOvr>
    <a:masterClrMapping/>
  </p:clrMapOvr>
  <mc:AlternateContent xmlns:mc="http://schemas.openxmlformats.org/markup-compatibility/2006" xmlns:p14="http://schemas.microsoft.com/office/powerpoint/2010/main">
    <mc:Choice Requires="p14">
      <p:transition spd="slow" p14:dur="2000" advTm="71387"/>
    </mc:Choice>
    <mc:Fallback xmlns="">
      <p:transition spd="slow" advTm="7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1D72862-85D5-F040-A875-A1A5A31900C1}"/>
              </a:ext>
            </a:extLst>
          </p:cNvPr>
          <p:cNvSpPr>
            <a:spLocks noGrp="1"/>
          </p:cNvSpPr>
          <p:nvPr>
            <p:ph type="sldNum" sz="quarter" idx="12"/>
          </p:nvPr>
        </p:nvSpPr>
        <p:spPr/>
        <p:txBody>
          <a:bodyPr/>
          <a:lstStyle/>
          <a:p>
            <a:fld id="{B9CC77BE-9C31-E44C-BB9E-EE1BF888A0FF}" type="slidenum">
              <a:rPr lang="nl-BE" smtClean="0"/>
              <a:pPr/>
              <a:t>9</a:t>
            </a:fld>
            <a:endParaRPr lang="nl-BE" dirty="0"/>
          </a:p>
        </p:txBody>
      </p:sp>
      <p:sp>
        <p:nvSpPr>
          <p:cNvPr id="11" name="Tijdelijke aanduiding voor tekst 8">
            <a:extLst>
              <a:ext uri="{FF2B5EF4-FFF2-40B4-BE49-F238E27FC236}">
                <a16:creationId xmlns:a16="http://schemas.microsoft.com/office/drawing/2014/main" id="{7BD4F67C-F220-F515-64F8-AD1AC2E76486}"/>
              </a:ext>
            </a:extLst>
          </p:cNvPr>
          <p:cNvSpPr txBox="1">
            <a:spLocks/>
          </p:cNvSpPr>
          <p:nvPr/>
        </p:nvSpPr>
        <p:spPr>
          <a:xfrm>
            <a:off x="-3" y="172702"/>
            <a:ext cx="12191999" cy="14739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nl-BE" sz="4300" b="1" dirty="0" err="1">
                <a:solidFill>
                  <a:srgbClr val="51C0CF"/>
                </a:solidFill>
                <a:latin typeface="Raleway" pitchFamily="2" charset="77"/>
              </a:rPr>
              <a:t>Glottal</a:t>
            </a:r>
            <a:r>
              <a:rPr lang="nl-BE" sz="4300" b="1" dirty="0">
                <a:solidFill>
                  <a:srgbClr val="51C0CF"/>
                </a:solidFill>
                <a:latin typeface="Raleway" pitchFamily="2" charset="77"/>
              </a:rPr>
              <a:t> </a:t>
            </a:r>
            <a:r>
              <a:rPr lang="nl-BE" sz="4300" b="1" dirty="0" err="1">
                <a:solidFill>
                  <a:srgbClr val="51C0CF"/>
                </a:solidFill>
                <a:latin typeface="Raleway" pitchFamily="2" charset="77"/>
              </a:rPr>
              <a:t>Function</a:t>
            </a:r>
            <a:endParaRPr lang="nl-BE" sz="4300" b="1" dirty="0">
              <a:solidFill>
                <a:srgbClr val="51C0CF"/>
              </a:solidFill>
              <a:latin typeface="Raleway" pitchFamily="2" charset="77"/>
            </a:endParaRPr>
          </a:p>
        </p:txBody>
      </p:sp>
      <p:sp>
        <p:nvSpPr>
          <p:cNvPr id="9" name="Tekstvak 8">
            <a:extLst>
              <a:ext uri="{FF2B5EF4-FFF2-40B4-BE49-F238E27FC236}">
                <a16:creationId xmlns:a16="http://schemas.microsoft.com/office/drawing/2014/main" id="{6073E59F-5828-5890-167E-06064E8E9734}"/>
              </a:ext>
            </a:extLst>
          </p:cNvPr>
          <p:cNvSpPr txBox="1"/>
          <p:nvPr/>
        </p:nvSpPr>
        <p:spPr>
          <a:xfrm>
            <a:off x="-3" y="1307853"/>
            <a:ext cx="12191998" cy="523220"/>
          </a:xfrm>
          <a:prstGeom prst="rect">
            <a:avLst/>
          </a:prstGeom>
          <a:noFill/>
        </p:spPr>
        <p:txBody>
          <a:bodyPr wrap="square">
            <a:spAutoFit/>
          </a:bodyPr>
          <a:lstStyle/>
          <a:p>
            <a:pPr algn="ctr"/>
            <a:r>
              <a:rPr lang="en-US" sz="2800" b="1" i="0" dirty="0">
                <a:solidFill>
                  <a:srgbClr val="FFC000"/>
                </a:solidFill>
                <a:effectLst/>
                <a:latin typeface="calibri" panose="020F0502020204030204" pitchFamily="34" charset="0"/>
              </a:rPr>
              <a:t>Voice &amp; swallowing</a:t>
            </a:r>
            <a:endParaRPr lang="nl-BE" sz="2800" b="1" dirty="0">
              <a:solidFill>
                <a:srgbClr val="FFC000"/>
              </a:solidFill>
            </a:endParaRPr>
          </a:p>
        </p:txBody>
      </p:sp>
      <p:sp>
        <p:nvSpPr>
          <p:cNvPr id="2" name="Rechthoek 1">
            <a:extLst>
              <a:ext uri="{FF2B5EF4-FFF2-40B4-BE49-F238E27FC236}">
                <a16:creationId xmlns:a16="http://schemas.microsoft.com/office/drawing/2014/main" id="{D498FD2C-0C8E-4FE8-66D0-B7DDB7ABD8A7}"/>
              </a:ext>
            </a:extLst>
          </p:cNvPr>
          <p:cNvSpPr/>
          <p:nvPr/>
        </p:nvSpPr>
        <p:spPr>
          <a:xfrm>
            <a:off x="1" y="6213820"/>
            <a:ext cx="11092784" cy="644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descr="Afbeelding met cirkel, aardewerk&#10;&#10;Automatisch gegenereerde beschrijving">
            <a:extLst>
              <a:ext uri="{FF2B5EF4-FFF2-40B4-BE49-F238E27FC236}">
                <a16:creationId xmlns:a16="http://schemas.microsoft.com/office/drawing/2014/main" id="{AF0049AD-74EC-EABC-8F60-B2EB20128750}"/>
              </a:ext>
            </a:extLst>
          </p:cNvPr>
          <p:cNvPicPr>
            <a:picLocks noChangeAspect="1"/>
          </p:cNvPicPr>
          <p:nvPr/>
        </p:nvPicPr>
        <p:blipFill rotWithShape="1">
          <a:blip r:embed="rId6"/>
          <a:srcRect t="1551" b="1545"/>
          <a:stretch/>
        </p:blipFill>
        <p:spPr>
          <a:xfrm>
            <a:off x="11375279" y="6049323"/>
            <a:ext cx="716288" cy="694118"/>
          </a:xfrm>
          <a:prstGeom prst="rect">
            <a:avLst/>
          </a:prstGeom>
        </p:spPr>
      </p:pic>
      <p:pic>
        <p:nvPicPr>
          <p:cNvPr id="3074" name="Picture 2" descr="De Heimlichgreep bij verslikken: wat is het en hoe voert u het uit? | Vakles">
            <a:extLst>
              <a:ext uri="{FF2B5EF4-FFF2-40B4-BE49-F238E27FC236}">
                <a16:creationId xmlns:a16="http://schemas.microsoft.com/office/drawing/2014/main" id="{C34C8018-FB6D-BADB-F64E-594EC6085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135" y="2404955"/>
            <a:ext cx="3077730" cy="20480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6D75068A-6008-C98D-4DDF-E7FFEE7507E6}"/>
              </a:ext>
            </a:extLst>
          </p:cNvPr>
          <p:cNvSpPr/>
          <p:nvPr/>
        </p:nvSpPr>
        <p:spPr>
          <a:xfrm>
            <a:off x="1" y="321348"/>
            <a:ext cx="1465384" cy="533400"/>
          </a:xfrm>
          <a:prstGeom prst="rect">
            <a:avLst/>
          </a:prstGeom>
          <a:solidFill>
            <a:srgbClr val="333333"/>
          </a:solidFill>
          <a:ln>
            <a:noFill/>
          </a:ln>
          <a:effectLst>
            <a:outerShdw blurRad="216749"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800" b="1" dirty="0">
                <a:solidFill>
                  <a:schemeClr val="bg1"/>
                </a:solidFill>
                <a:latin typeface="Raleway" pitchFamily="2" charset="77"/>
              </a:rPr>
              <a:t>The START</a:t>
            </a:r>
            <a:endParaRPr lang="nl-BE" dirty="0">
              <a:latin typeface="Raleway" pitchFamily="2" charset="77"/>
            </a:endParaRPr>
          </a:p>
        </p:txBody>
      </p:sp>
      <p:sp>
        <p:nvSpPr>
          <p:cNvPr id="6" name="Tekstvak 5">
            <a:extLst>
              <a:ext uri="{FF2B5EF4-FFF2-40B4-BE49-F238E27FC236}">
                <a16:creationId xmlns:a16="http://schemas.microsoft.com/office/drawing/2014/main" id="{88CAAA65-9099-FEAE-872A-B640F4C5CF9F}"/>
              </a:ext>
            </a:extLst>
          </p:cNvPr>
          <p:cNvSpPr txBox="1"/>
          <p:nvPr/>
        </p:nvSpPr>
        <p:spPr>
          <a:xfrm>
            <a:off x="2245020" y="5143666"/>
            <a:ext cx="7701951" cy="646331"/>
          </a:xfrm>
          <a:prstGeom prst="rect">
            <a:avLst/>
          </a:prstGeom>
          <a:noFill/>
        </p:spPr>
        <p:txBody>
          <a:bodyPr wrap="square">
            <a:spAutoFit/>
          </a:bodyPr>
          <a:lstStyle/>
          <a:p>
            <a:pPr algn="ctr"/>
            <a:r>
              <a:rPr lang="en-US" b="0" i="0" dirty="0">
                <a:solidFill>
                  <a:srgbClr val="4D5156"/>
                </a:solidFill>
                <a:effectLst/>
                <a:latin typeface="Google Sans"/>
              </a:rPr>
              <a:t>The three most important and highly relevant functions of the glottis are to </a:t>
            </a:r>
            <a:r>
              <a:rPr lang="en-US" b="0" i="0" dirty="0">
                <a:solidFill>
                  <a:srgbClr val="040C28"/>
                </a:solidFill>
                <a:effectLst/>
                <a:latin typeface="Google Sans"/>
              </a:rPr>
              <a:t>facilitate </a:t>
            </a:r>
            <a:r>
              <a:rPr lang="en-US" b="1" i="0" dirty="0">
                <a:solidFill>
                  <a:srgbClr val="040C28"/>
                </a:solidFill>
                <a:effectLst/>
                <a:latin typeface="Google Sans"/>
              </a:rPr>
              <a:t>ventilation</a:t>
            </a:r>
            <a:r>
              <a:rPr lang="en-US" b="0" i="0" dirty="0">
                <a:solidFill>
                  <a:srgbClr val="040C28"/>
                </a:solidFill>
                <a:effectLst/>
                <a:latin typeface="Google Sans"/>
              </a:rPr>
              <a:t>, facilitate </a:t>
            </a:r>
            <a:r>
              <a:rPr lang="en-US" b="1" i="0" dirty="0">
                <a:solidFill>
                  <a:srgbClr val="040C28"/>
                </a:solidFill>
                <a:effectLst/>
                <a:latin typeface="Google Sans"/>
              </a:rPr>
              <a:t>phonation</a:t>
            </a:r>
            <a:r>
              <a:rPr lang="en-US" b="0" i="0" dirty="0">
                <a:solidFill>
                  <a:srgbClr val="040C28"/>
                </a:solidFill>
                <a:effectLst/>
                <a:latin typeface="Google Sans"/>
              </a:rPr>
              <a:t>, and provide </a:t>
            </a:r>
            <a:r>
              <a:rPr lang="en-US" b="1" i="0" dirty="0">
                <a:solidFill>
                  <a:srgbClr val="040C28"/>
                </a:solidFill>
                <a:effectLst/>
                <a:latin typeface="Google Sans"/>
              </a:rPr>
              <a:t>airway protection</a:t>
            </a:r>
            <a:r>
              <a:rPr lang="en-US" b="0" i="0" dirty="0">
                <a:solidFill>
                  <a:srgbClr val="4D5156"/>
                </a:solidFill>
                <a:effectLst/>
                <a:latin typeface="Google Sans"/>
              </a:rPr>
              <a:t>.</a:t>
            </a:r>
            <a:endParaRPr lang="nl-BE" dirty="0"/>
          </a:p>
        </p:txBody>
      </p:sp>
      <p:pic>
        <p:nvPicPr>
          <p:cNvPr id="7" name="Audio 6">
            <a:hlinkClick r:id="" action="ppaction://media"/>
            <a:extLst>
              <a:ext uri="{FF2B5EF4-FFF2-40B4-BE49-F238E27FC236}">
                <a16:creationId xmlns:a16="http://schemas.microsoft.com/office/drawing/2014/main" id="{8F0BF0C0-7152-CBF5-A73E-6759B8A3D61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976869214"/>
      </p:ext>
    </p:extLst>
  </p:cSld>
  <p:clrMapOvr>
    <a:masterClrMapping/>
  </p:clrMapOvr>
  <mc:AlternateContent xmlns:mc="http://schemas.openxmlformats.org/markup-compatibility/2006" xmlns:p14="http://schemas.microsoft.com/office/powerpoint/2010/main">
    <mc:Choice Requires="p14">
      <p:transition spd="slow" p14:dur="2000" advTm="90114"/>
    </mc:Choice>
    <mc:Fallback xmlns="">
      <p:transition spd="slow" advTm="9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4"/>
</p:tagLst>
</file>

<file path=ppt/tags/tag2.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Kantoorthema">
  <a:themeElements>
    <a:clrScheme name="TelePHON">
      <a:dk1>
        <a:srgbClr val="000000"/>
      </a:dk1>
      <a:lt1>
        <a:srgbClr val="FFFFFF"/>
      </a:lt1>
      <a:dk2>
        <a:srgbClr val="44546A"/>
      </a:dk2>
      <a:lt2>
        <a:srgbClr val="E7E6E6"/>
      </a:lt2>
      <a:accent1>
        <a:srgbClr val="51C0C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4241</Words>
  <Application>Microsoft Office PowerPoint</Application>
  <PresentationFormat>Widescreen</PresentationFormat>
  <Paragraphs>1293</Paragraphs>
  <Slides>27</Slides>
  <Notes>27</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vt:lpstr>
      <vt:lpstr>Google Sans</vt:lpstr>
      <vt:lpstr>MinionPro-Regular</vt:lpstr>
      <vt:lpstr>Raleway</vt:lpstr>
      <vt:lpstr>Times New Roman</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Prevalence of swallowing &amp; voice problems</vt:lpstr>
      <vt:lpstr>Prevalence of swallowing &amp; voice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Feline Godon</dc:creator>
  <cp:lastModifiedBy>Mette Pedersen</cp:lastModifiedBy>
  <cp:revision>196</cp:revision>
  <dcterms:created xsi:type="dcterms:W3CDTF">2021-12-20T14:18:09Z</dcterms:created>
  <dcterms:modified xsi:type="dcterms:W3CDTF">2024-05-15T15:57:34Z</dcterms:modified>
</cp:coreProperties>
</file>